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2" r:id="rId3"/>
    <p:sldId id="257" r:id="rId4"/>
    <p:sldId id="258" r:id="rId5"/>
    <p:sldId id="259" r:id="rId6"/>
    <p:sldId id="260" r:id="rId7"/>
    <p:sldId id="261" r:id="rId8"/>
    <p:sldId id="262" r:id="rId9"/>
    <p:sldId id="267" r:id="rId10"/>
    <p:sldId id="263" r:id="rId11"/>
    <p:sldId id="264" r:id="rId12"/>
    <p:sldId id="265" r:id="rId13"/>
    <p:sldId id="269" r:id="rId14"/>
    <p:sldId id="270" r:id="rId15"/>
    <p:sldId id="274" r:id="rId16"/>
    <p:sldId id="273" r:id="rId17"/>
    <p:sldId id="275" r:id="rId18"/>
    <p:sldId id="279" r:id="rId19"/>
    <p:sldId id="281" r:id="rId20"/>
    <p:sldId id="280" r:id="rId21"/>
    <p:sldId id="277" r:id="rId22"/>
    <p:sldId id="278" r:id="rId23"/>
    <p:sldId id="271" r:id="rId24"/>
    <p:sldId id="276"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p:scale>
          <a:sx n="80" d="100"/>
          <a:sy n="80" d="100"/>
        </p:scale>
        <p:origin x="-25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4532C08F-0B79-46FE-B77A-3B9F416C151E}" type="slidenum">
              <a:rPr lang="zh-TW" altLang="en-US" smtClean="0"/>
              <a:t>‹#›</a:t>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09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532C08F-0B79-46FE-B77A-3B9F416C151E}" type="slidenum">
              <a:rPr lang="zh-TW" altLang="en-US" smtClean="0"/>
              <a:t>‹#›</a:t>
            </a:fld>
            <a:endParaRPr lang="zh-TW" altLang="en-US"/>
          </a:p>
        </p:txBody>
      </p:sp>
    </p:spTree>
    <p:extLst>
      <p:ext uri="{BB962C8B-B14F-4D97-AF65-F5344CB8AC3E}">
        <p14:creationId xmlns:p14="http://schemas.microsoft.com/office/powerpoint/2010/main" val="300246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80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44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spTree>
    <p:extLst>
      <p:ext uri="{BB962C8B-B14F-4D97-AF65-F5344CB8AC3E}">
        <p14:creationId xmlns:p14="http://schemas.microsoft.com/office/powerpoint/2010/main" val="18967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214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441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842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9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spTree>
    <p:extLst>
      <p:ext uri="{BB962C8B-B14F-4D97-AF65-F5344CB8AC3E}">
        <p14:creationId xmlns:p14="http://schemas.microsoft.com/office/powerpoint/2010/main" val="364656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84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69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31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96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532C08F-0B79-46FE-B77A-3B9F416C151E}" type="slidenum">
              <a:rPr lang="zh-TW" altLang="en-US" smtClean="0"/>
              <a:t>‹#›</a:t>
            </a:fld>
            <a:endParaRPr lang="zh-TW" altLang="en-US"/>
          </a:p>
        </p:txBody>
      </p:sp>
    </p:spTree>
    <p:extLst>
      <p:ext uri="{BB962C8B-B14F-4D97-AF65-F5344CB8AC3E}">
        <p14:creationId xmlns:p14="http://schemas.microsoft.com/office/powerpoint/2010/main" val="301043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532C08F-0B79-46FE-B77A-3B9F416C151E}" type="slidenum">
              <a:rPr lang="zh-TW" altLang="en-US" smtClean="0"/>
              <a:t>‹#›</a:t>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26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A4487B3E-D9F2-4DCD-A825-C922126B14F7}" type="datetimeFigureOut">
              <a:rPr lang="zh-TW" altLang="en-US" smtClean="0"/>
              <a:t>2016/12/22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532C08F-0B79-46FE-B77A-3B9F416C151E}" type="slidenum">
              <a:rPr lang="zh-TW" altLang="en-US" smtClean="0"/>
              <a:t>‹#›</a:t>
            </a:fld>
            <a:endParaRPr lang="zh-TW" altLang="en-US"/>
          </a:p>
        </p:txBody>
      </p:sp>
    </p:spTree>
    <p:extLst>
      <p:ext uri="{BB962C8B-B14F-4D97-AF65-F5344CB8AC3E}">
        <p14:creationId xmlns:p14="http://schemas.microsoft.com/office/powerpoint/2010/main" val="137526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487B3E-D9F2-4DCD-A825-C922126B14F7}" type="datetimeFigureOut">
              <a:rPr lang="zh-TW" altLang="en-US" smtClean="0"/>
              <a:t>2016/12/22</a:t>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32C08F-0B79-46FE-B77A-3B9F416C151E}" type="slidenum">
              <a:rPr lang="zh-TW" altLang="en-US" smtClean="0"/>
              <a:t>‹#›</a:t>
            </a:fld>
            <a:endParaRPr lang="zh-TW" altLang="en-US"/>
          </a:p>
        </p:txBody>
      </p:sp>
    </p:spTree>
    <p:extLst>
      <p:ext uri="{BB962C8B-B14F-4D97-AF65-F5344CB8AC3E}">
        <p14:creationId xmlns:p14="http://schemas.microsoft.com/office/powerpoint/2010/main" val="7658681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isbn.ncl.edu.tw/NCL_ISBNNet/C00_index.php?Pfile=1691&am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700420" y="3685384"/>
            <a:ext cx="6815669" cy="1048817"/>
          </a:xfrm>
        </p:spPr>
        <p:txBody>
          <a:bodyPr/>
          <a:lstStyle/>
          <a:p>
            <a:r>
              <a:rPr lang="zh-TW" altLang="en-US" dirty="0">
                <a:latin typeface="標楷體" panose="03000509000000000000" pitchFamily="65" charset="-120"/>
                <a:ea typeface="標楷體" panose="03000509000000000000" pitchFamily="65" charset="-120"/>
              </a:rPr>
              <a:t>第一組</a:t>
            </a:r>
          </a:p>
        </p:txBody>
      </p:sp>
      <p:sp>
        <p:nvSpPr>
          <p:cNvPr id="4" name="矩形 3"/>
          <p:cNvSpPr/>
          <p:nvPr/>
        </p:nvSpPr>
        <p:spPr>
          <a:xfrm>
            <a:off x="3391273" y="2075102"/>
            <a:ext cx="5689379" cy="1107996"/>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標楷體" panose="03000509000000000000" pitchFamily="65" charset="-120"/>
                <a:ea typeface="標楷體" panose="03000509000000000000" pitchFamily="65" charset="-120"/>
              </a:rPr>
              <a:t>劉克襄 </a:t>
            </a:r>
            <a:r>
              <a:rPr lang="zh-TW" alt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標楷體" panose="03000509000000000000" pitchFamily="65" charset="-120"/>
                <a:ea typeface="標楷體" panose="03000509000000000000" pitchFamily="65" charset="-120"/>
              </a:rPr>
              <a:t>黑面</a:t>
            </a: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標楷體" panose="03000509000000000000" pitchFamily="65" charset="-120"/>
                <a:ea typeface="標楷體" panose="03000509000000000000" pitchFamily="65" charset="-120"/>
              </a:rPr>
              <a:t>舞者</a:t>
            </a:r>
          </a:p>
        </p:txBody>
      </p:sp>
    </p:spTree>
    <p:extLst>
      <p:ext uri="{BB962C8B-B14F-4D97-AF65-F5344CB8AC3E}">
        <p14:creationId xmlns:p14="http://schemas.microsoft.com/office/powerpoint/2010/main" val="15053353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10" presetClass="entr" presetSubtype="0" fill="hold" grpId="0"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95400" y="2178424"/>
            <a:ext cx="9601197" cy="3697444"/>
          </a:xfrm>
        </p:spPr>
        <p:txBody>
          <a:bodyPr>
            <a:noAutofit/>
          </a:bodyPr>
          <a:lstStyle/>
          <a:p>
            <a:pPr marL="0" indent="0">
              <a:buNone/>
            </a:pP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把對「自然」的觀念擴大到旅遊上，劉克襄對目前風行的旅遊文學也有新體認，他認為不需飄洋過海、也不用古老的歷史來炫耀或憑弔，只要在臺灣這個美麗的島嶼上，做一些短距離的移動，就可能會發現臺灣的細緻與遼闊懷著這樣的心情寫作，劉克襄的散文風格別具，同時，他的兒童文學和繪本作品也同樣受歡迎，他曾經獲得多種重要文學獎，目前出版詩集、散文、小說和自然旅行指南等著作三十餘部。重要散文作品有旅次札記、隨鳥跑天涯、安靜的遊蕩等。</a:t>
            </a:r>
            <a:r>
              <a:rPr lang="zh-TW" altLang="en-US" sz="2800" dirty="0"/>
              <a:t/>
            </a:r>
            <a:br>
              <a:rPr lang="zh-TW" altLang="en-US" sz="2800" dirty="0"/>
            </a:br>
            <a:endParaRPr lang="zh-TW" altLang="en-US" sz="2800" dirty="0"/>
          </a:p>
        </p:txBody>
      </p:sp>
      <p:sp>
        <p:nvSpPr>
          <p:cNvPr id="4" name="矩形 3"/>
          <p:cNvSpPr/>
          <p:nvPr/>
        </p:nvSpPr>
        <p:spPr>
          <a:xfrm>
            <a:off x="4618670" y="1138535"/>
            <a:ext cx="2954655"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標楷體" panose="03000509000000000000" pitchFamily="65" charset="-120"/>
                <a:ea typeface="標楷體" panose="03000509000000000000" pitchFamily="65" charset="-120"/>
              </a:rPr>
              <a:t>作品特色</a:t>
            </a:r>
            <a:endPar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47760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20590" y="2380129"/>
            <a:ext cx="9475693" cy="3482292"/>
          </a:xfrm>
        </p:spPr>
        <p:txBody>
          <a:bodyPr>
            <a:noAutofit/>
          </a:bodyPr>
          <a:lstStyle/>
          <a:p>
            <a:pPr marL="0" indent="0">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詩集</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松鼠班比曹</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蘭亭，</a:t>
            </a:r>
            <a:r>
              <a:rPr lang="en-US" altLang="zh-TW" sz="2800" b="1" dirty="0">
                <a:latin typeface="標楷體" panose="03000509000000000000" pitchFamily="65" charset="-120"/>
                <a:ea typeface="標楷體" panose="03000509000000000000" pitchFamily="65" charset="-120"/>
              </a:rPr>
              <a:t>1983</a:t>
            </a: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漂鳥的故鄉</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前衛，</a:t>
            </a:r>
            <a:r>
              <a:rPr lang="en-US" altLang="zh-TW" sz="2800" b="1" dirty="0">
                <a:latin typeface="標楷體" panose="03000509000000000000" pitchFamily="65" charset="-120"/>
                <a:ea typeface="標楷體" panose="03000509000000000000" pitchFamily="65" charset="-120"/>
              </a:rPr>
              <a:t>1984</a:t>
            </a: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最美麗的時候</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大田出版社，</a:t>
            </a:r>
            <a:r>
              <a:rPr lang="en-US" altLang="zh-TW" sz="2800" b="1" dirty="0">
                <a:latin typeface="標楷體" panose="03000509000000000000" pitchFamily="65" charset="-120"/>
                <a:ea typeface="標楷體" panose="03000509000000000000" pitchFamily="65" charset="-120"/>
              </a:rPr>
              <a:t>2001</a:t>
            </a:r>
          </a:p>
          <a:p>
            <a:pPr marL="0" indent="0">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散文</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荒野之心</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前衛，</a:t>
            </a:r>
            <a:r>
              <a:rPr lang="en-US" altLang="zh-TW" sz="2800" b="1" dirty="0">
                <a:latin typeface="標楷體" panose="03000509000000000000" pitchFamily="65" charset="-120"/>
                <a:ea typeface="標楷體" panose="03000509000000000000" pitchFamily="65" charset="-120"/>
              </a:rPr>
              <a:t>1986</a:t>
            </a: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自然旅情</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晨星，</a:t>
            </a:r>
            <a:r>
              <a:rPr lang="en-US" altLang="zh-TW" sz="2800" b="1" dirty="0">
                <a:latin typeface="標楷體" panose="03000509000000000000" pitchFamily="65" charset="-120"/>
                <a:ea typeface="標楷體" panose="03000509000000000000" pitchFamily="65" charset="-120"/>
              </a:rPr>
              <a:t>1993 </a:t>
            </a: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快樂綠背包</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晨星，</a:t>
            </a:r>
            <a:r>
              <a:rPr lang="en-US" altLang="zh-TW" sz="2800" b="1" dirty="0">
                <a:latin typeface="標楷體" panose="03000509000000000000" pitchFamily="65" charset="-120"/>
                <a:ea typeface="標楷體" panose="03000509000000000000" pitchFamily="65" charset="-120"/>
              </a:rPr>
              <a:t>1998</a:t>
            </a:r>
            <a:r>
              <a:rPr lang="zh-TW" altLang="en-US" sz="2800" dirty="0"/>
              <a:t/>
            </a:r>
            <a:br>
              <a:rPr lang="zh-TW" altLang="en-US" sz="2800" dirty="0"/>
            </a:br>
            <a:endParaRPr lang="zh-TW" altLang="en-US" sz="2800" b="1" dirty="0">
              <a:latin typeface="標楷體" panose="03000509000000000000" pitchFamily="65" charset="-120"/>
              <a:ea typeface="標楷體" panose="03000509000000000000" pitchFamily="65" charset="-120"/>
            </a:endParaRPr>
          </a:p>
        </p:txBody>
      </p:sp>
      <p:sp>
        <p:nvSpPr>
          <p:cNvPr id="4" name="矩形 3"/>
          <p:cNvSpPr/>
          <p:nvPr/>
        </p:nvSpPr>
        <p:spPr>
          <a:xfrm>
            <a:off x="4684659" y="1015987"/>
            <a:ext cx="2954655"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代表作品</a:t>
            </a:r>
          </a:p>
        </p:txBody>
      </p:sp>
    </p:spTree>
    <p:extLst>
      <p:ext uri="{BB962C8B-B14F-4D97-AF65-F5344CB8AC3E}">
        <p14:creationId xmlns:p14="http://schemas.microsoft.com/office/powerpoint/2010/main" val="1421100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 presetClass="entr" presetSubtype="2"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7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idx="1"/>
          </p:nvPr>
        </p:nvSpPr>
        <p:spPr>
          <a:xfrm>
            <a:off x="999564" y="686173"/>
            <a:ext cx="9637713" cy="5081588"/>
          </a:xfrm>
        </p:spPr>
        <p:txBody>
          <a:bodyPr>
            <a:normAutofit lnSpcReduction="10000"/>
          </a:bodyPr>
          <a:lstStyle/>
          <a:p>
            <a:pPr marL="0" indent="0">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繪本</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不知名的水鳥</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玉山社，</a:t>
            </a:r>
            <a:r>
              <a:rPr lang="en-US" altLang="zh-TW" sz="2800" b="1" dirty="0">
                <a:latin typeface="標楷體" panose="03000509000000000000" pitchFamily="65" charset="-120"/>
                <a:ea typeface="標楷體" panose="03000509000000000000" pitchFamily="65" charset="-120"/>
              </a:rPr>
              <a:t>1996</a:t>
            </a:r>
          </a:p>
          <a:p>
            <a:pPr marL="0" indent="0">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旅遊指南</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北臺灣自然旅遊指南</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晨星，</a:t>
            </a:r>
            <a:r>
              <a:rPr lang="en-US" altLang="zh-TW" sz="2800" b="1" dirty="0">
                <a:latin typeface="標楷體" panose="03000509000000000000" pitchFamily="65" charset="-120"/>
                <a:ea typeface="標楷體" panose="03000509000000000000" pitchFamily="65" charset="-120"/>
              </a:rPr>
              <a:t>2000</a:t>
            </a: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北臺灣漫遊：不知名山徑指南</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玉山社，</a:t>
            </a:r>
            <a:r>
              <a:rPr lang="en-US" altLang="zh-TW" sz="2800" b="1" dirty="0">
                <a:latin typeface="標楷體" panose="03000509000000000000" pitchFamily="65" charset="-120"/>
                <a:ea typeface="標楷體" panose="03000509000000000000" pitchFamily="65" charset="-120"/>
              </a:rPr>
              <a:t>2005</a:t>
            </a:r>
          </a:p>
          <a:p>
            <a:pPr marL="0" indent="0">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動物小說</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風鳥皮諾查</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遠流，</a:t>
            </a:r>
            <a:r>
              <a:rPr lang="en-US" altLang="zh-TW" sz="2800" b="1" dirty="0">
                <a:latin typeface="標楷體" panose="03000509000000000000" pitchFamily="65" charset="-120"/>
                <a:ea typeface="標楷體" panose="03000509000000000000" pitchFamily="65" charset="-120"/>
              </a:rPr>
              <a:t>1991</a:t>
            </a:r>
          </a:p>
          <a:p>
            <a:pPr marL="0" indent="0">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自然教育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太魯閣之旅</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兒童讀物出版部，</a:t>
            </a:r>
            <a:r>
              <a:rPr lang="en-US" altLang="zh-TW" sz="2800" b="1" dirty="0">
                <a:latin typeface="標楷體" panose="03000509000000000000" pitchFamily="65" charset="-120"/>
                <a:ea typeface="標楷體" panose="03000509000000000000" pitchFamily="65" charset="-120"/>
              </a:rPr>
              <a:t>1991 </a:t>
            </a: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劉克襄自然生態綠皮書</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博揚文化，</a:t>
            </a:r>
            <a:r>
              <a:rPr lang="en-US" altLang="zh-TW" sz="2800" b="1" dirty="0">
                <a:latin typeface="標楷體" panose="03000509000000000000" pitchFamily="65" charset="-120"/>
                <a:ea typeface="標楷體" panose="03000509000000000000" pitchFamily="65" charset="-120"/>
              </a:rPr>
              <a:t>1999</a:t>
            </a:r>
            <a:r>
              <a:rPr lang="zh-TW" altLang="en-US" sz="2800" b="1" dirty="0">
                <a:latin typeface="標楷體" panose="03000509000000000000" pitchFamily="65" charset="-120"/>
                <a:ea typeface="標楷體" panose="03000509000000000000" pitchFamily="65" charset="-120"/>
              </a:rPr>
              <a:t/>
            </a:r>
            <a:br>
              <a:rPr lang="zh-TW" altLang="en-US" sz="2800" b="1" dirty="0">
                <a:latin typeface="標楷體" panose="03000509000000000000" pitchFamily="65" charset="-120"/>
                <a:ea typeface="標楷體" panose="03000509000000000000" pitchFamily="65" charset="-120"/>
              </a:rPr>
            </a:b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失落的蔬果</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二魚，</a:t>
            </a:r>
            <a:r>
              <a:rPr lang="en-US" altLang="zh-TW" sz="2800" b="1" dirty="0">
                <a:latin typeface="標楷體" panose="03000509000000000000" pitchFamily="65" charset="-120"/>
                <a:ea typeface="標楷體" panose="03000509000000000000" pitchFamily="65" charset="-120"/>
              </a:rPr>
              <a:t>2006</a:t>
            </a: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2868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15717" y="3222679"/>
            <a:ext cx="9601196" cy="3318936"/>
          </a:xfrm>
        </p:spPr>
        <p:txBody>
          <a:bodyPr/>
          <a:lstStyle/>
          <a:p>
            <a:pPr marL="0" indent="0">
              <a:buNone/>
            </a:pPr>
            <a:r>
              <a:rPr lang="zh-TW" altLang="en-US" sz="2800" b="1" dirty="0">
                <a:solidFill>
                  <a:srgbClr val="CC00CC"/>
                </a:solidFill>
                <a:latin typeface="標楷體" panose="03000509000000000000" pitchFamily="65" charset="-120"/>
                <a:ea typeface="標楷體" panose="03000509000000000000" pitchFamily="65" charset="-120"/>
              </a:rPr>
              <a:t>黑面琵鷺每年秋天來</a:t>
            </a:r>
            <a:r>
              <a:rPr lang="zh-TW" altLang="en-US" sz="2800" b="1" u="sng" dirty="0">
                <a:solidFill>
                  <a:srgbClr val="CC00CC"/>
                </a:solidFill>
                <a:latin typeface="標楷體" panose="03000509000000000000" pitchFamily="65" charset="-120"/>
                <a:ea typeface="標楷體" panose="03000509000000000000" pitchFamily="65" charset="-120"/>
              </a:rPr>
              <a:t>曾文溪</a:t>
            </a:r>
            <a:r>
              <a:rPr lang="zh-TW" altLang="en-US" sz="2800" b="1" dirty="0">
                <a:solidFill>
                  <a:srgbClr val="CC00CC"/>
                </a:solidFill>
                <a:latin typeface="標楷體" panose="03000509000000000000" pitchFamily="65" charset="-120"/>
                <a:ea typeface="標楷體" panose="03000509000000000000" pitchFamily="65" charset="-120"/>
              </a:rPr>
              <a:t>口過冬，從望遠鏡中看到黑面琵鷺的長相和飛翔的舞姿，優美的姿態如同一群黑面舞者。</a:t>
            </a:r>
          </a:p>
          <a:p>
            <a:endParaRPr lang="zh-TW" altLang="en-US" dirty="0"/>
          </a:p>
        </p:txBody>
      </p:sp>
      <p:sp>
        <p:nvSpPr>
          <p:cNvPr id="4" name="矩形 3"/>
          <p:cNvSpPr/>
          <p:nvPr/>
        </p:nvSpPr>
        <p:spPr>
          <a:xfrm>
            <a:off x="4618671" y="1178292"/>
            <a:ext cx="2954655"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文鼎標楷注音" pitchFamily="34" charset="-120"/>
              </a:rPr>
              <a:t>講述大意</a:t>
            </a:r>
            <a:endPar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15550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0"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023" y="1941095"/>
            <a:ext cx="9299950" cy="4110913"/>
          </a:xfrm>
        </p:spPr>
      </p:pic>
      <p:sp>
        <p:nvSpPr>
          <p:cNvPr id="4" name="矩形 3"/>
          <p:cNvSpPr/>
          <p:nvPr/>
        </p:nvSpPr>
        <p:spPr>
          <a:xfrm>
            <a:off x="4618671" y="1138535"/>
            <a:ext cx="2954655"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文鼎標楷注音" pitchFamily="34" charset="-120"/>
              </a:rPr>
              <a:t>文章結構</a:t>
            </a:r>
            <a:endPar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77631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4" presetClass="entr" presetSubtype="5" fill="hold" nodeType="after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r>
              <a:rPr lang="zh-TW" altLang="zh-TW" sz="2800" b="1" dirty="0">
                <a:latin typeface="標楷體" panose="03000509000000000000" pitchFamily="65" charset="-120"/>
                <a:ea typeface="標楷體" panose="03000509000000000000" pitchFamily="65" charset="-120"/>
              </a:rPr>
              <a:t>黑面琵鷺的數量與環境跟食源都有關。如果在黑面琵活動範圍的附近有著排放汙染物質的工廠、商家在的話，那整體的環境應該都會被破壞。</a:t>
            </a:r>
            <a:r>
              <a:rPr lang="en-US" altLang="zh-TW" sz="2800" b="1" dirty="0">
                <a:latin typeface="標楷體" panose="03000509000000000000" pitchFamily="65" charset="-120"/>
                <a:ea typeface="標楷體" panose="03000509000000000000" pitchFamily="65" charset="-120"/>
              </a:rPr>
              <a:t>  </a:t>
            </a:r>
            <a:r>
              <a:rPr lang="zh-TW" altLang="zh-TW" sz="2800" b="1" dirty="0">
                <a:latin typeface="標楷體" panose="03000509000000000000" pitchFamily="65" charset="-120"/>
                <a:ea typeface="標楷體" panose="03000509000000000000" pitchFamily="65" charset="-120"/>
              </a:rPr>
              <a:t>在我看來，在固定範圍應限制工廠或排放汙染物質的商家在防汙方面多加注意，否則短暫的管制也只是治標而不治本。不然就是把這個範圍孤立出來，限制出入。</a:t>
            </a:r>
            <a:endParaRPr lang="en-US" altLang="zh-TW" sz="2800" b="1" dirty="0">
              <a:latin typeface="標楷體" panose="03000509000000000000" pitchFamily="65" charset="-120"/>
              <a:ea typeface="標楷體" panose="03000509000000000000" pitchFamily="65" charset="-120"/>
            </a:endParaRPr>
          </a:p>
          <a:p>
            <a:pPr marL="0" indent="0">
              <a:buNone/>
            </a:pPr>
            <a:r>
              <a:rPr lang="zh-TW" altLang="en-US" sz="2800"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BB105032</a:t>
            </a:r>
            <a:r>
              <a:rPr lang="zh-TW" altLang="en-US" b="1" dirty="0">
                <a:latin typeface="標楷體" panose="03000509000000000000" pitchFamily="65" charset="-120"/>
                <a:ea typeface="標楷體" panose="03000509000000000000" pitchFamily="65" charset="-120"/>
              </a:rPr>
              <a:t> 蔡凱恩</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5311169" y="1066346"/>
            <a:ext cx="1569660"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心得</a:t>
            </a:r>
          </a:p>
        </p:txBody>
      </p:sp>
    </p:spTree>
    <p:extLst>
      <p:ext uri="{BB962C8B-B14F-4D97-AF65-F5344CB8AC3E}">
        <p14:creationId xmlns:p14="http://schemas.microsoft.com/office/powerpoint/2010/main" val="206296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r>
              <a:rPr lang="zh-TW" altLang="en-US" sz="2800" b="1" dirty="0">
                <a:latin typeface="標楷體" panose="03000509000000000000" pitchFamily="65" charset="-120"/>
                <a:ea typeface="標楷體" panose="03000509000000000000" pitchFamily="65" charset="-120"/>
              </a:rPr>
              <a:t>我們心靈也柔軟得足以傾聽朋友內心的渴望，也足以回應來自大自然微弱的呼喚（山川、大地、蟲魚鳥獸，為那不能自述的受苦者說話，為那不能自申受屈者表達！）就黑面琵鷺保育而言，我甚至沒有參予對抗濱南工業區開發案，如果說我是坐享前輩們努力的成果，也不為過。可是我對所有生物的愛和大家一樣堅定。</a:t>
            </a:r>
            <a:r>
              <a:rPr lang="zh-TW" altLang="en-US" dirty="0"/>
              <a:t>　　　　</a:t>
            </a:r>
            <a:endParaRPr lang="en-US" altLang="zh-TW" dirty="0"/>
          </a:p>
          <a:p>
            <a:pPr marL="0" indent="0" algn="r">
              <a:buNone/>
            </a:pPr>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BQ105001</a:t>
            </a:r>
            <a:r>
              <a:rPr lang="zh-TW" altLang="en-US" b="1" dirty="0">
                <a:latin typeface="標楷體" panose="03000509000000000000" pitchFamily="65" charset="-120"/>
                <a:ea typeface="標楷體" panose="03000509000000000000" pitchFamily="65" charset="-120"/>
              </a:rPr>
              <a:t> 江仲豪</a:t>
            </a:r>
            <a:endParaRPr lang="zh-TW" altLang="en-US" sz="2800" b="1" dirty="0">
              <a:latin typeface="標楷體" panose="03000509000000000000" pitchFamily="65" charset="-120"/>
              <a:ea typeface="標楷體" panose="03000509000000000000" pitchFamily="65" charset="-120"/>
            </a:endParaRPr>
          </a:p>
        </p:txBody>
      </p:sp>
      <p:sp>
        <p:nvSpPr>
          <p:cNvPr id="4" name="矩形 3"/>
          <p:cNvSpPr/>
          <p:nvPr/>
        </p:nvSpPr>
        <p:spPr>
          <a:xfrm>
            <a:off x="5311169" y="1066346"/>
            <a:ext cx="1569660"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心得</a:t>
            </a:r>
          </a:p>
        </p:txBody>
      </p:sp>
    </p:spTree>
    <p:extLst>
      <p:ext uri="{BB962C8B-B14F-4D97-AF65-F5344CB8AC3E}">
        <p14:creationId xmlns:p14="http://schemas.microsoft.com/office/powerpoint/2010/main" val="5886471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r>
              <a:rPr lang="zh-TW" altLang="en-US" sz="2800" b="1" dirty="0">
                <a:latin typeface="標楷體" panose="03000509000000000000" pitchFamily="65" charset="-120"/>
                <a:ea typeface="標楷體" panose="03000509000000000000" pitchFamily="65" charset="-120"/>
              </a:rPr>
              <a:t>動物是活生生、有知覺的生命，因此，人類應報之以關心與尊重， 人類與其他物種和生命型態共享地球，且共生於相互依存的生態系。 儘管人類社會之間存在顯著的社會、經濟和文化差異，我們仍應開展人道且永續的對待之道。而台灣因為台灣山林的吸力，而寄託美好生命在這裡，為我們的這塊土地與人民，新添了各種溫暖的情懷</a:t>
            </a:r>
            <a:r>
              <a:rPr lang="zh-TW" altLang="en-US" dirty="0"/>
              <a:t>。</a:t>
            </a:r>
            <a:endParaRPr lang="en-US" altLang="zh-TW" dirty="0"/>
          </a:p>
          <a:p>
            <a:pPr marL="0" indent="0">
              <a:buNone/>
            </a:pPr>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BQ105005 </a:t>
            </a:r>
            <a:r>
              <a:rPr lang="zh-TW" altLang="en-US" b="1" dirty="0">
                <a:latin typeface="標楷體" panose="03000509000000000000" pitchFamily="65" charset="-120"/>
                <a:ea typeface="標楷體" panose="03000509000000000000" pitchFamily="65" charset="-120"/>
              </a:rPr>
              <a:t>何鴻伸</a:t>
            </a:r>
          </a:p>
        </p:txBody>
      </p:sp>
      <p:sp>
        <p:nvSpPr>
          <p:cNvPr id="5" name="矩形 4"/>
          <p:cNvSpPr/>
          <p:nvPr/>
        </p:nvSpPr>
        <p:spPr>
          <a:xfrm>
            <a:off x="5311169" y="1066346"/>
            <a:ext cx="1569660"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心得</a:t>
            </a:r>
          </a:p>
        </p:txBody>
      </p:sp>
    </p:spTree>
    <p:extLst>
      <p:ext uri="{BB962C8B-B14F-4D97-AF65-F5344CB8AC3E}">
        <p14:creationId xmlns:p14="http://schemas.microsoft.com/office/powerpoint/2010/main" val="5536976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1180096"/>
            <a:ext cx="9601196" cy="1303867"/>
          </a:xfrm>
        </p:spPr>
        <p:txBody>
          <a:bodyPr>
            <a:normAutofit fontScale="90000"/>
          </a:bodyPr>
          <a:lstStyle/>
          <a:p>
            <a:r>
              <a:rPr lang="zh-TW" alt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ea"/>
                <a:ea typeface="+mn-ea"/>
              </a:rPr>
              <a:t>心得</a:t>
            </a:r>
            <a:r>
              <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zh-TW" altLang="en-US" dirty="0"/>
          </a:p>
        </p:txBody>
      </p:sp>
      <p:sp>
        <p:nvSpPr>
          <p:cNvPr id="3" name="內容版面配置區 2"/>
          <p:cNvSpPr>
            <a:spLocks noGrp="1"/>
          </p:cNvSpPr>
          <p:nvPr>
            <p:ph idx="1"/>
          </p:nvPr>
        </p:nvSpPr>
        <p:spPr/>
        <p:txBody>
          <a:bodyPr>
            <a:normAutofit lnSpcReduction="10000"/>
          </a:bodyPr>
          <a:lstStyle/>
          <a:p>
            <a:pPr marL="0" indent="0">
              <a:buNone/>
            </a:pPr>
            <a:r>
              <a:rPr lang="zh-TW" altLang="en-US" sz="2600" b="1" dirty="0">
                <a:latin typeface="標楷體" panose="03000509000000000000" pitchFamily="65" charset="-120"/>
                <a:ea typeface="標楷體" panose="03000509000000000000" pitchFamily="65" charset="-120"/>
              </a:rPr>
              <a:t>看完這篇課文後我才發現原來台灣竟然是黑面琵鷺在全世界四個繁殖區之一，而且台灣灣竟然有者這個世界稀有族群的一半在台灣度過嚴寒的冬天。我從來都沒有想過原來我以為幾乎隨處可見的大鳥其實少的可憐，所信在眾多人士的幫助下，黑面琵鷺已經增值到超過三千隻，而每年到曾文溪口過冬的就超過一千隻。我覺得台灣真的是一個十分神奇的地方，明明只是一個小小的地方卻孕育者許多珍稀或瀕臨絕種的動物。</a:t>
            </a:r>
            <a:endParaRPr lang="en-US" altLang="zh-TW" sz="2600" b="1" dirty="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BQ105013 </a:t>
            </a:r>
            <a:r>
              <a:rPr lang="zh-TW" altLang="zh-TW" b="1" dirty="0">
                <a:latin typeface="標楷體" panose="03000509000000000000" pitchFamily="65" charset="-120"/>
                <a:ea typeface="標楷體" panose="03000509000000000000" pitchFamily="65" charset="-120"/>
              </a:rPr>
              <a:t>賴志豪</a:t>
            </a:r>
            <a:endParaRPr lang="en-US" altLang="zh-TW" b="1"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7787480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859584"/>
            <a:ext cx="9601196" cy="1303867"/>
          </a:xfrm>
        </p:spPr>
        <p:txBody>
          <a:bodyPr>
            <a:normAutofit/>
          </a:bodyPr>
          <a:lstStyle/>
          <a:p>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ea"/>
                <a:ea typeface="+mn-ea"/>
              </a:rPr>
              <a:t>心得</a:t>
            </a:r>
            <a:endParaRPr lang="zh-TW" altLang="en-US" sz="5400" dirty="0">
              <a:latin typeface="+mn-ea"/>
              <a:ea typeface="+mn-ea"/>
            </a:endParaRPr>
          </a:p>
        </p:txBody>
      </p:sp>
      <p:sp>
        <p:nvSpPr>
          <p:cNvPr id="3" name="內容版面配置區 2"/>
          <p:cNvSpPr>
            <a:spLocks noGrp="1"/>
          </p:cNvSpPr>
          <p:nvPr>
            <p:ph idx="1"/>
          </p:nvPr>
        </p:nvSpPr>
        <p:spPr/>
        <p:txBody>
          <a:bodyPr>
            <a:normAutofit lnSpcReduction="10000"/>
          </a:bodyPr>
          <a:lstStyle/>
          <a:p>
            <a:pPr marL="0" indent="0">
              <a:buNone/>
            </a:pPr>
            <a:r>
              <a:rPr lang="zh-TW" altLang="zh-TW" sz="2800" dirty="0">
                <a:latin typeface="標楷體" panose="03000509000000000000" pitchFamily="65" charset="-120"/>
                <a:ea typeface="標楷體" panose="03000509000000000000" pitchFamily="65" charset="-120"/>
              </a:rPr>
              <a:t>在地人，政府也可配合漁民，把食源先擴增，畢竟食源要夠，黑面琵鷺來的數量才能更多。如果食源供不應求，那他們下次來的意願應該也不高了。</a:t>
            </a:r>
            <a:r>
              <a:rPr lang="en-US" altLang="zh-TW"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在地的居民，在加上政府的努力，我想應該會很成功，不僅能促進生態復育，也能帶動地方觀光，讓黑面琵鷺也能成為代表台灣的象徵之一。</a:t>
            </a:r>
            <a:endParaRPr lang="en-US" altLang="zh-TW" sz="2800" dirty="0">
              <a:latin typeface="標楷體" panose="03000509000000000000" pitchFamily="65" charset="-120"/>
              <a:ea typeface="標楷體" panose="03000509000000000000" pitchFamily="65" charset="-120"/>
            </a:endParaRPr>
          </a:p>
          <a:p>
            <a:pPr marL="0" indent="0">
              <a:buNone/>
            </a:pPr>
            <a:endParaRPr lang="en-US" altLang="zh-TW" sz="2800" dirty="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BQ105022</a:t>
            </a:r>
            <a:r>
              <a:rPr lang="zh-TW" altLang="en-US" b="1" dirty="0">
                <a:latin typeface="標楷體" panose="03000509000000000000" pitchFamily="65" charset="-120"/>
                <a:ea typeface="標楷體" panose="03000509000000000000" pitchFamily="65" charset="-120"/>
              </a:rPr>
              <a:t> 黃彥諭</a:t>
            </a:r>
            <a:endParaRPr lang="zh-TW" altLang="zh-TW" b="1"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6647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753980"/>
            <a:ext cx="9573124" cy="5352432"/>
          </a:xfrm>
        </p:spPr>
      </p:pic>
    </p:spTree>
    <p:extLst>
      <p:ext uri="{BB962C8B-B14F-4D97-AF65-F5344CB8AC3E}">
        <p14:creationId xmlns:p14="http://schemas.microsoft.com/office/powerpoint/2010/main" val="4008722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859582"/>
            <a:ext cx="9601196" cy="1303867"/>
          </a:xfrm>
        </p:spPr>
        <p:txBody>
          <a:bodyPr>
            <a:normAutofit/>
          </a:bodyPr>
          <a:lstStyle/>
          <a:p>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ea"/>
                <a:ea typeface="+mn-ea"/>
              </a:rPr>
              <a:t>心得</a:t>
            </a:r>
            <a:endParaRPr lang="zh-TW" altLang="en-US" sz="5400" dirty="0">
              <a:latin typeface="+mn-ea"/>
              <a:ea typeface="+mn-ea"/>
            </a:endParaRPr>
          </a:p>
        </p:txBody>
      </p:sp>
      <p:sp>
        <p:nvSpPr>
          <p:cNvPr id="3" name="內容版面配置區 2"/>
          <p:cNvSpPr>
            <a:spLocks noGrp="1"/>
          </p:cNvSpPr>
          <p:nvPr>
            <p:ph idx="1"/>
          </p:nvPr>
        </p:nvSpPr>
        <p:spPr/>
        <p:txBody>
          <a:bodyPr>
            <a:normAutofit lnSpcReduction="10000"/>
          </a:bodyPr>
          <a:lstStyle/>
          <a:p>
            <a:pPr marL="0" indent="0">
              <a:buNone/>
            </a:pPr>
            <a:r>
              <a:rPr lang="zh-TW" altLang="en-US" sz="2600" b="1" dirty="0">
                <a:latin typeface="標楷體" panose="03000509000000000000" pitchFamily="65" charset="-120"/>
                <a:ea typeface="標楷體" panose="03000509000000000000" pitchFamily="65" charset="-120"/>
              </a:rPr>
              <a:t>在黑面琵活動範圍的附近有著排放汙染物質的工廠、商家在的話，那整體的環境應該都會被破壞。在固定範圍應限制工廠或排放汙染物質的商家在防汙方面多加注意，否則短暫的管制也只是治標而不治本。不然就是把這個範圍孤立出來，限制出入。而在地人，政府也可配合漁民，把食源先擴增，畢竟食源要夠，黑面琵鷺來的數量才能更多。人類不斷的破壞大自然才會使得這些動物越來越少，所以保護大自然是很重要的。</a:t>
            </a:r>
            <a:endParaRPr lang="en-US" altLang="zh-TW" sz="2600" b="1" dirty="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BQ105041 </a:t>
            </a:r>
            <a:r>
              <a:rPr lang="zh-TW" altLang="zh-TW" b="1" dirty="0">
                <a:latin typeface="標楷體" panose="03000509000000000000" pitchFamily="65" charset="-120"/>
                <a:ea typeface="標楷體" panose="03000509000000000000" pitchFamily="65" charset="-120"/>
              </a:rPr>
              <a:t>江鈺塘</a:t>
            </a:r>
            <a:endParaRPr lang="zh-TW" altLang="en-US" sz="2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2943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zh-TW" sz="2800" b="1" dirty="0">
                <a:latin typeface="標楷體" panose="03000509000000000000" pitchFamily="65" charset="-120"/>
                <a:ea typeface="標楷體" panose="03000509000000000000" pitchFamily="65" charset="-120"/>
              </a:rPr>
              <a:t>黑面琵鷺在全球的數量非常稀少，但可喜的是黑面琵鷺受到許多人的關注，我覺得黑面琵鷺數量的增加，保育活動只算成功了一半，必須在提升生活環境，保育活動才算完全成功。我真的打從心底佩服這些為黑面琵鷺注入新力，進而成功地將黑面琵鷺的數量增加</a:t>
            </a:r>
            <a:r>
              <a:rPr lang="en-US" altLang="zh-TW" sz="2800" b="1" dirty="0">
                <a:latin typeface="標楷體" panose="03000509000000000000" pitchFamily="65" charset="-120"/>
                <a:ea typeface="標楷體" panose="03000509000000000000" pitchFamily="65" charset="-120"/>
              </a:rPr>
              <a:t>!</a:t>
            </a:r>
            <a:r>
              <a:rPr lang="zh-TW" altLang="zh-TW" sz="2800" b="1" dirty="0">
                <a:latin typeface="標楷體" panose="03000509000000000000" pitchFamily="65" charset="-120"/>
                <a:ea typeface="標楷體" panose="03000509000000000000" pitchFamily="65" charset="-120"/>
              </a:rPr>
              <a:t>謝謝你們為台灣的環境、生物做出的努力</a:t>
            </a:r>
            <a:r>
              <a:rPr lang="en-US" altLang="zh-TW" sz="2800" b="1" dirty="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marL="0" indent="0" algn="r">
              <a:buNone/>
            </a:pPr>
            <a:r>
              <a:rPr lang="en-US" altLang="zh-TW" b="1" dirty="0">
                <a:latin typeface="標楷體" panose="03000509000000000000" pitchFamily="65" charset="-120"/>
                <a:ea typeface="標楷體" panose="03000509000000000000" pitchFamily="65" charset="-120"/>
              </a:rPr>
              <a:t>BQ105069 </a:t>
            </a:r>
            <a:r>
              <a:rPr lang="zh-TW" altLang="zh-TW" b="1" dirty="0">
                <a:latin typeface="標楷體" panose="03000509000000000000" pitchFamily="65" charset="-120"/>
                <a:ea typeface="標楷體" panose="03000509000000000000" pitchFamily="65" charset="-120"/>
              </a:rPr>
              <a:t>陳柏樺</a:t>
            </a:r>
            <a:endParaRPr lang="zh-TW" altLang="zh-TW" dirty="0">
              <a:latin typeface="標楷體" panose="03000509000000000000" pitchFamily="65" charset="-120"/>
              <a:ea typeface="標楷體" panose="03000509000000000000" pitchFamily="65" charset="-120"/>
            </a:endParaRPr>
          </a:p>
          <a:p>
            <a:endParaRPr lang="en-US" altLang="zh-TW" sz="2800" b="1" dirty="0"/>
          </a:p>
          <a:p>
            <a:endParaRPr lang="zh-TW" altLang="zh-TW" sz="2800" dirty="0"/>
          </a:p>
          <a:p>
            <a:endParaRPr lang="zh-TW" altLang="en-US" dirty="0"/>
          </a:p>
        </p:txBody>
      </p:sp>
      <p:sp>
        <p:nvSpPr>
          <p:cNvPr id="5" name="矩形 4"/>
          <p:cNvSpPr/>
          <p:nvPr/>
        </p:nvSpPr>
        <p:spPr>
          <a:xfrm>
            <a:off x="5311169" y="1066346"/>
            <a:ext cx="1569660"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心得</a:t>
            </a:r>
          </a:p>
        </p:txBody>
      </p:sp>
    </p:spTree>
    <p:extLst>
      <p:ext uri="{BB962C8B-B14F-4D97-AF65-F5344CB8AC3E}">
        <p14:creationId xmlns:p14="http://schemas.microsoft.com/office/powerpoint/2010/main" val="15485281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765315"/>
            <a:ext cx="9601196" cy="1303867"/>
          </a:xfrm>
        </p:spPr>
        <p:txBody>
          <a:bodyPr>
            <a:normAutofit fontScale="90000"/>
          </a:bodyPr>
          <a:lstStyle/>
          <a:p>
            <a:r>
              <a:rPr lang="en-US" altLang="zh-TW"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altLang="zh-TW"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zh-TW" alt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ea"/>
                <a:ea typeface="+mn-ea"/>
              </a:rPr>
              <a:t>心得</a:t>
            </a:r>
            <a:r>
              <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zh-TW" altLang="en-US" dirty="0"/>
          </a:p>
        </p:txBody>
      </p:sp>
      <p:sp>
        <p:nvSpPr>
          <p:cNvPr id="3" name="內容版面配置區 2"/>
          <p:cNvSpPr>
            <a:spLocks noGrp="1"/>
          </p:cNvSpPr>
          <p:nvPr>
            <p:ph idx="1"/>
          </p:nvPr>
        </p:nvSpPr>
        <p:spPr/>
        <p:txBody>
          <a:bodyPr>
            <a:normAutofit fontScale="85000" lnSpcReduction="20000"/>
          </a:bodyPr>
          <a:lstStyle/>
          <a:p>
            <a:pPr marL="0" indent="0">
              <a:buNone/>
            </a:pPr>
            <a:r>
              <a:rPr lang="zh-TW" altLang="en-US" sz="3000" b="1" dirty="0">
                <a:latin typeface="標楷體" panose="03000509000000000000" pitchFamily="65" charset="-120"/>
                <a:ea typeface="標楷體" panose="03000509000000000000" pitchFamily="65" charset="-120"/>
              </a:rPr>
              <a:t>大概知道了</a:t>
            </a:r>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劉克襄最後的黑面舞者</a:t>
            </a:r>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這個內容裡面的敘述後，讓我覺得當你感受到它的召喚，努力接近它，它就會無私地回報。像一個精神抖擻的舞者，站在你眼前，用它的渾然天成，以宇宙生生不息的生命，把自己最美好的部份都展現給你。透過這樣的成長，自然的無限廣漠和無限細微，讓我們不時想起自己的卑微和渺小。自然更會讓我們時時感受到地球的脆弱與敏感，我們是它的家人，是這塊土地國裡的公民，和其他動物一樣平等，沒有特權。                  </a:t>
            </a:r>
            <a:endParaRPr lang="en-US" altLang="zh-TW" sz="3000" b="1" dirty="0">
              <a:latin typeface="標楷體" panose="03000509000000000000" pitchFamily="65" charset="-120"/>
              <a:ea typeface="標楷體" panose="03000509000000000000" pitchFamily="65" charset="-120"/>
            </a:endParaRPr>
          </a:p>
          <a:p>
            <a:pPr marL="0" indent="0">
              <a:buNone/>
            </a:pPr>
            <a:r>
              <a:rPr lang="zh-TW" altLang="en-US" sz="2800" b="1" dirty="0">
                <a:latin typeface="標楷體" panose="03000509000000000000" pitchFamily="65" charset="-120"/>
                <a:ea typeface="標楷體" panose="03000509000000000000" pitchFamily="65" charset="-120"/>
              </a:rPr>
              <a:t>                                              </a:t>
            </a:r>
            <a:r>
              <a:rPr lang="en-US" altLang="zh-TW" sz="2800" b="1" dirty="0">
                <a:latin typeface="標楷體" panose="03000509000000000000" pitchFamily="65" charset="-120"/>
                <a:ea typeface="標楷體" panose="03000509000000000000" pitchFamily="65" charset="-120"/>
              </a:rPr>
              <a:t>BQ105070 </a:t>
            </a:r>
            <a:r>
              <a:rPr lang="zh-TW" altLang="en-US" sz="2800" b="1" dirty="0">
                <a:latin typeface="標楷體" panose="03000509000000000000" pitchFamily="65" charset="-120"/>
                <a:ea typeface="標楷體" panose="03000509000000000000" pitchFamily="65" charset="-120"/>
              </a:rPr>
              <a:t>賴永瑄</a:t>
            </a:r>
            <a:endParaRPr lang="en-US" altLang="zh-TW" sz="2800" b="1" dirty="0">
              <a:latin typeface="標楷體" panose="03000509000000000000" pitchFamily="65" charset="-120"/>
              <a:ea typeface="標楷體" panose="03000509000000000000" pitchFamily="65" charset="-120"/>
            </a:endParaRPr>
          </a:p>
          <a:p>
            <a:endParaRPr lang="zh-TW" altLang="en-US" sz="2800" b="1"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3675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sz="2800" b="1" dirty="0">
                <a:latin typeface="標楷體" panose="03000509000000000000" pitchFamily="65" charset="-120"/>
                <a:ea typeface="標楷體" panose="03000509000000000000" pitchFamily="65" charset="-120"/>
              </a:rPr>
              <a:t>資料網址：</a:t>
            </a:r>
            <a:endParaRPr lang="en-US" altLang="zh-TW" sz="2800" b="1" dirty="0">
              <a:latin typeface="標楷體" panose="03000509000000000000" pitchFamily="65" charset="-120"/>
              <a:ea typeface="標楷體" panose="03000509000000000000" pitchFamily="65" charset="-120"/>
            </a:endParaRPr>
          </a:p>
          <a:p>
            <a:pPr marL="0" indent="0">
              <a:buNone/>
            </a:pPr>
            <a:r>
              <a:rPr lang="en-US" altLang="zh-TW" dirty="0">
                <a:hlinkClick r:id="rId2"/>
              </a:rPr>
              <a:t>http://isbn.ncl.edu.tw/NCL_ISBNNet/C00_index.php?Pfile=1691&amp;</a:t>
            </a:r>
            <a:endParaRPr lang="en-US" altLang="zh-TW" dirty="0"/>
          </a:p>
          <a:p>
            <a:pPr marL="0" indent="0">
              <a:buNone/>
            </a:pPr>
            <a:r>
              <a:rPr lang="zh-TW" altLang="en-US" sz="2800" b="1" dirty="0">
                <a:latin typeface="標楷體" panose="03000509000000000000" pitchFamily="65" charset="-120"/>
                <a:ea typeface="標楷體" panose="03000509000000000000" pitchFamily="65" charset="-120"/>
              </a:rPr>
              <a:t>資料網址：</a:t>
            </a:r>
            <a:endParaRPr lang="en-US" altLang="zh-TW" sz="2800" b="1" dirty="0">
              <a:latin typeface="標楷體" panose="03000509000000000000" pitchFamily="65" charset="-120"/>
              <a:ea typeface="標楷體" panose="03000509000000000000" pitchFamily="65" charset="-120"/>
            </a:endParaRPr>
          </a:p>
          <a:p>
            <a:pPr marL="0" indent="0">
              <a:buNone/>
            </a:pPr>
            <a:r>
              <a:rPr lang="en-US" altLang="zh-TW" u="sng" dirty="0"/>
              <a:t>http://proxy.yphs.tp.edu.tw/~ypi/hpclasssample/5learning/5_1/5_1_01b.htm</a:t>
            </a:r>
          </a:p>
        </p:txBody>
      </p:sp>
      <p:sp>
        <p:nvSpPr>
          <p:cNvPr id="4" name="矩形 3"/>
          <p:cNvSpPr/>
          <p:nvPr/>
        </p:nvSpPr>
        <p:spPr>
          <a:xfrm>
            <a:off x="4618671" y="1178641"/>
            <a:ext cx="2954655"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資料網址</a:t>
            </a:r>
          </a:p>
        </p:txBody>
      </p:sp>
    </p:spTree>
    <p:extLst>
      <p:ext uri="{BB962C8B-B14F-4D97-AF65-F5344CB8AC3E}">
        <p14:creationId xmlns:p14="http://schemas.microsoft.com/office/powerpoint/2010/main" val="2022925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8"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par>
                                <p:cTn id="14" presetID="22" presetClass="entr" presetSubtype="8" fill="hold" nodeType="withEffect">
                                  <p:stCondLst>
                                    <p:cond delay="25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2500"/>
                            </p:stCondLst>
                            <p:childTnLst>
                              <p:par>
                                <p:cTn id="18" presetID="2" presetClass="entr" presetSubtype="2" fill="hold" nodeType="afterEffect">
                                  <p:stCondLst>
                                    <p:cond delay="25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637035020"/>
              </p:ext>
            </p:extLst>
          </p:nvPr>
        </p:nvGraphicFramePr>
        <p:xfrm>
          <a:off x="820133" y="2039023"/>
          <a:ext cx="10444898" cy="4050693"/>
        </p:xfrm>
        <a:graphic>
          <a:graphicData uri="http://schemas.openxmlformats.org/drawingml/2006/table">
            <a:tbl>
              <a:tblPr firstRow="1" bandRow="1">
                <a:tableStyleId>{5C22544A-7EE6-4342-B048-85BDC9FD1C3A}</a:tableStyleId>
              </a:tblPr>
              <a:tblGrid>
                <a:gridCol w="1649690">
                  <a:extLst>
                    <a:ext uri="{9D8B030D-6E8A-4147-A177-3AD203B41FA5}">
                      <a16:colId xmlns:a16="http://schemas.microsoft.com/office/drawing/2014/main" xmlns="" val="4025847596"/>
                    </a:ext>
                  </a:extLst>
                </a:gridCol>
                <a:gridCol w="1659117">
                  <a:extLst>
                    <a:ext uri="{9D8B030D-6E8A-4147-A177-3AD203B41FA5}">
                      <a16:colId xmlns:a16="http://schemas.microsoft.com/office/drawing/2014/main" xmlns="" val="1253051558"/>
                    </a:ext>
                  </a:extLst>
                </a:gridCol>
                <a:gridCol w="1348033">
                  <a:extLst>
                    <a:ext uri="{9D8B030D-6E8A-4147-A177-3AD203B41FA5}">
                      <a16:colId xmlns:a16="http://schemas.microsoft.com/office/drawing/2014/main" xmlns="" val="3892052591"/>
                    </a:ext>
                  </a:extLst>
                </a:gridCol>
                <a:gridCol w="5788058">
                  <a:extLst>
                    <a:ext uri="{9D8B030D-6E8A-4147-A177-3AD203B41FA5}">
                      <a16:colId xmlns:a16="http://schemas.microsoft.com/office/drawing/2014/main" xmlns="" val="3629409796"/>
                    </a:ext>
                  </a:extLst>
                </a:gridCol>
              </a:tblGrid>
              <a:tr h="431376">
                <a:tc>
                  <a:txBody>
                    <a:bodyPr/>
                    <a:lstStyle/>
                    <a:p>
                      <a:pPr algn="ctr"/>
                      <a:r>
                        <a:rPr lang="zh-TW" altLang="en-US" sz="2000" dirty="0">
                          <a:latin typeface="標楷體" panose="03000509000000000000" pitchFamily="65" charset="-120"/>
                          <a:ea typeface="標楷體" panose="03000509000000000000" pitchFamily="65" charset="-120"/>
                        </a:rPr>
                        <a:t>學號</a:t>
                      </a:r>
                    </a:p>
                  </a:txBody>
                  <a:tcPr/>
                </a:tc>
                <a:tc>
                  <a:txBody>
                    <a:bodyPr/>
                    <a:lstStyle/>
                    <a:p>
                      <a:pPr algn="ctr"/>
                      <a:r>
                        <a:rPr lang="zh-TW" altLang="en-US" sz="2000" b="1" dirty="0">
                          <a:latin typeface="標楷體" panose="03000509000000000000" pitchFamily="65" charset="-120"/>
                          <a:ea typeface="標楷體" panose="03000509000000000000" pitchFamily="65" charset="-120"/>
                        </a:rPr>
                        <a:t>姓名</a:t>
                      </a:r>
                    </a:p>
                  </a:txBody>
                  <a:tcPr/>
                </a:tc>
                <a:tc>
                  <a:txBody>
                    <a:bodyPr/>
                    <a:lstStyle/>
                    <a:p>
                      <a:pPr algn="ctr"/>
                      <a:r>
                        <a:rPr lang="zh-TW" altLang="en-US" sz="2000" dirty="0">
                          <a:latin typeface="標楷體" panose="03000509000000000000" pitchFamily="65" charset="-120"/>
                          <a:ea typeface="標楷體" panose="03000509000000000000" pitchFamily="65" charset="-120"/>
                        </a:rPr>
                        <a:t>職位</a:t>
                      </a:r>
                    </a:p>
                  </a:txBody>
                  <a:tcPr/>
                </a:tc>
                <a:tc>
                  <a:txBody>
                    <a:bodyPr/>
                    <a:lstStyle/>
                    <a:p>
                      <a:pPr algn="ctr"/>
                      <a:r>
                        <a:rPr lang="zh-TW" altLang="en-US" sz="2000" dirty="0">
                          <a:latin typeface="標楷體" panose="03000509000000000000" pitchFamily="65" charset="-120"/>
                          <a:ea typeface="標楷體" panose="03000509000000000000" pitchFamily="65" charset="-120"/>
                        </a:rPr>
                        <a:t>工作分配</a:t>
                      </a:r>
                    </a:p>
                  </a:txBody>
                  <a:tcPr/>
                </a:tc>
                <a:extLst>
                  <a:ext uri="{0D108BD9-81ED-4DB2-BD59-A6C34878D82A}">
                    <a16:rowId xmlns:a16="http://schemas.microsoft.com/office/drawing/2014/main" xmlns="" val="316701880"/>
                  </a:ext>
                </a:extLst>
              </a:tr>
              <a:tr h="452692">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BQ105005</a:t>
                      </a:r>
                      <a:endParaRPr lang="zh-TW" sz="2000"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何鴻伸</a:t>
                      </a:r>
                      <a:endParaRPr lang="zh-TW" sz="2000"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組長</a:t>
                      </a:r>
                    </a:p>
                  </a:txBody>
                  <a:tcPr/>
                </a:tc>
                <a:tc>
                  <a:txBody>
                    <a:bodyPr/>
                    <a:lstStyle/>
                    <a:p>
                      <a:r>
                        <a:rPr lang="zh-TW" altLang="en-US" sz="2000" b="1" dirty="0">
                          <a:latin typeface="標楷體" panose="03000509000000000000" pitchFamily="65" charset="-120"/>
                          <a:ea typeface="標楷體" panose="03000509000000000000" pitchFamily="65" charset="-120"/>
                        </a:rPr>
                        <a:t>上台報告、製作報告</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動畫</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、最後檢查</a:t>
                      </a:r>
                    </a:p>
                  </a:txBody>
                  <a:tcPr/>
                </a:tc>
                <a:extLst>
                  <a:ext uri="{0D108BD9-81ED-4DB2-BD59-A6C34878D82A}">
                    <a16:rowId xmlns:a16="http://schemas.microsoft.com/office/drawing/2014/main" xmlns="" val="3603029851"/>
                  </a:ext>
                </a:extLst>
              </a:tr>
              <a:tr h="452692">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BB105032</a:t>
                      </a:r>
                      <a:endParaRPr lang="zh-TW" sz="2000"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蔡凱恩</a:t>
                      </a:r>
                      <a:endParaRPr lang="zh-TW" sz="2000"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組員</a:t>
                      </a:r>
                    </a:p>
                  </a:txBody>
                  <a:tcPr/>
                </a:tc>
                <a:tc>
                  <a:txBody>
                    <a:bodyPr/>
                    <a:lstStyle/>
                    <a:p>
                      <a:r>
                        <a:rPr lang="zh-TW" altLang="en-US" sz="2000" b="1" dirty="0">
                          <a:latin typeface="標楷體" panose="03000509000000000000" pitchFamily="65" charset="-120"/>
                          <a:ea typeface="標楷體" panose="03000509000000000000" pitchFamily="65" charset="-120"/>
                        </a:rPr>
                        <a:t>上台報告、找尋相片</a:t>
                      </a:r>
                    </a:p>
                  </a:txBody>
                  <a:tcPr/>
                </a:tc>
                <a:extLst>
                  <a:ext uri="{0D108BD9-81ED-4DB2-BD59-A6C34878D82A}">
                    <a16:rowId xmlns:a16="http://schemas.microsoft.com/office/drawing/2014/main" xmlns="" val="2613921837"/>
                  </a:ext>
                </a:extLst>
              </a:tr>
              <a:tr h="452692">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BQ105001</a:t>
                      </a:r>
                      <a:endParaRPr lang="zh-TW" sz="2000"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江仲豪</a:t>
                      </a:r>
                      <a:endParaRPr lang="zh-TW" sz="2000"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組員</a:t>
                      </a:r>
                    </a:p>
                  </a:txBody>
                  <a:tcPr/>
                </a:tc>
                <a:tc>
                  <a:txBody>
                    <a:bodyPr/>
                    <a:lstStyle/>
                    <a:p>
                      <a:r>
                        <a:rPr lang="zh-TW" altLang="en-US" sz="2000" b="1" dirty="0">
                          <a:latin typeface="標楷體" panose="03000509000000000000" pitchFamily="65" charset="-120"/>
                          <a:ea typeface="標楷體" panose="03000509000000000000" pitchFamily="65" charset="-120"/>
                        </a:rPr>
                        <a:t>製作報告</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設計、內容</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2667464328"/>
                  </a:ext>
                </a:extLst>
              </a:tr>
              <a:tr h="452692">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BQ105013</a:t>
                      </a:r>
                      <a:endParaRPr lang="zh-TW" sz="2000" b="1"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賴志豪</a:t>
                      </a: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組員</a:t>
                      </a:r>
                    </a:p>
                  </a:txBody>
                  <a:tcPr/>
                </a:tc>
                <a:tc>
                  <a:txBody>
                    <a:bodyPr/>
                    <a:lstStyle/>
                    <a:p>
                      <a:r>
                        <a:rPr lang="zh-TW" altLang="en-US" sz="2000" b="1" dirty="0">
                          <a:latin typeface="標楷體" panose="03000509000000000000" pitchFamily="65" charset="-120"/>
                          <a:ea typeface="標楷體" panose="03000509000000000000" pitchFamily="65" charset="-120"/>
                        </a:rPr>
                        <a:t>製作報告</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微修</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2190711540"/>
                  </a:ext>
                </a:extLst>
              </a:tr>
              <a:tr h="471789">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BQ105022</a:t>
                      </a:r>
                      <a:endParaRPr lang="zh-TW" sz="2000" b="1"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黃彥諭</a:t>
                      </a: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組員</a:t>
                      </a:r>
                    </a:p>
                  </a:txBody>
                  <a:tcPr/>
                </a:tc>
                <a:tc>
                  <a:txBody>
                    <a:bodyPr/>
                    <a:lstStyle/>
                    <a:p>
                      <a:r>
                        <a:rPr lang="zh-TW" altLang="en-US" sz="2000" b="1" dirty="0">
                          <a:latin typeface="標楷體" panose="03000509000000000000" pitchFamily="65" charset="-120"/>
                          <a:ea typeface="標楷體" panose="03000509000000000000" pitchFamily="65" charset="-120"/>
                        </a:rPr>
                        <a:t>上台報告、找資料</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作者</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3481760918"/>
                  </a:ext>
                </a:extLst>
              </a:tr>
              <a:tr h="452692">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BQ105041</a:t>
                      </a:r>
                      <a:endParaRPr lang="zh-TW" sz="2000" b="1"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江鈺塘</a:t>
                      </a: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組員</a:t>
                      </a:r>
                    </a:p>
                  </a:txBody>
                  <a:tcPr/>
                </a:tc>
                <a:tc>
                  <a:txBody>
                    <a:bodyPr/>
                    <a:lstStyle/>
                    <a:p>
                      <a:r>
                        <a:rPr lang="zh-TW" altLang="en-US" sz="2000" b="1" dirty="0">
                          <a:latin typeface="標楷體" panose="03000509000000000000" pitchFamily="65" charset="-120"/>
                          <a:ea typeface="標楷體" panose="03000509000000000000" pitchFamily="65" charset="-120"/>
                        </a:rPr>
                        <a:t>上台報告</a:t>
                      </a:r>
                    </a:p>
                  </a:txBody>
                  <a:tcPr/>
                </a:tc>
                <a:extLst>
                  <a:ext uri="{0D108BD9-81ED-4DB2-BD59-A6C34878D82A}">
                    <a16:rowId xmlns:a16="http://schemas.microsoft.com/office/drawing/2014/main" xmlns="" val="4279955390"/>
                  </a:ext>
                </a:extLst>
              </a:tr>
              <a:tr h="452692">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BQ105069</a:t>
                      </a:r>
                      <a:endParaRPr lang="zh-TW" sz="2000" b="1"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陳柏樺</a:t>
                      </a: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組員</a:t>
                      </a:r>
                    </a:p>
                  </a:txBody>
                  <a:tcPr/>
                </a:tc>
                <a:tc>
                  <a:txBody>
                    <a:bodyPr/>
                    <a:lstStyle/>
                    <a:p>
                      <a:r>
                        <a:rPr lang="zh-TW" altLang="en-US" sz="2000" b="1" dirty="0">
                          <a:latin typeface="標楷體" panose="03000509000000000000" pitchFamily="65" charset="-120"/>
                          <a:ea typeface="標楷體" panose="03000509000000000000" pitchFamily="65" charset="-120"/>
                        </a:rPr>
                        <a:t>找資料</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內容、網址提供</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53018865"/>
                  </a:ext>
                </a:extLst>
              </a:tr>
              <a:tr h="431376">
                <a:tc>
                  <a:txBody>
                    <a:bodyPr/>
                    <a:lstStyle/>
                    <a:p>
                      <a:pPr marL="73025" marR="73025" algn="ctr">
                        <a:lnSpc>
                          <a:spcPct val="140000"/>
                        </a:lnSpc>
                        <a:spcBef>
                          <a:spcPts val="600"/>
                        </a:spcBef>
                        <a:spcAft>
                          <a:spcPts val="600"/>
                        </a:spcAft>
                      </a:pPr>
                      <a:r>
                        <a:rPr lang="en-US" sz="2000" b="1" dirty="0">
                          <a:solidFill>
                            <a:srgbClr val="404040"/>
                          </a:solidFill>
                          <a:effectLst/>
                          <a:latin typeface="標楷體" panose="03000509000000000000" pitchFamily="65" charset="-120"/>
                          <a:ea typeface="標楷體" panose="03000509000000000000" pitchFamily="65" charset="-120"/>
                          <a:cs typeface="Cordia New"/>
                        </a:rPr>
                        <a:t>BQ105070</a:t>
                      </a:r>
                      <a:endParaRPr lang="zh-TW" sz="2000" b="1" dirty="0">
                        <a:solidFill>
                          <a:srgbClr val="404040"/>
                        </a:solidFill>
                        <a:effectLst/>
                        <a:latin typeface="標楷體" panose="03000509000000000000" pitchFamily="65" charset="-120"/>
                        <a:ea typeface="標楷體" panose="03000509000000000000" pitchFamily="65" charset="-120"/>
                        <a:cs typeface="Cordia New"/>
                      </a:endParaRPr>
                    </a:p>
                  </a:txBody>
                  <a:tcPr marL="0" marR="0" marT="0" marB="0" anchor="ctr"/>
                </a:tc>
                <a:tc>
                  <a:txBody>
                    <a:bodyPr/>
                    <a:lstStyle/>
                    <a:p>
                      <a:pPr marL="73025" marR="73025" algn="ctr">
                        <a:lnSpc>
                          <a:spcPct val="140000"/>
                        </a:lnSpc>
                        <a:spcBef>
                          <a:spcPts val="600"/>
                        </a:spcBef>
                        <a:spcAft>
                          <a:spcPts val="600"/>
                        </a:spcAft>
                      </a:pPr>
                      <a:r>
                        <a:rPr lang="zh-TW" sz="2000" b="1" dirty="0">
                          <a:solidFill>
                            <a:srgbClr val="404040"/>
                          </a:solidFill>
                          <a:effectLst/>
                          <a:latin typeface="標楷體" panose="03000509000000000000" pitchFamily="65" charset="-120"/>
                          <a:ea typeface="標楷體" panose="03000509000000000000" pitchFamily="65" charset="-120"/>
                          <a:cs typeface="Cordia New"/>
                        </a:rPr>
                        <a:t>賴永瑄</a:t>
                      </a:r>
                    </a:p>
                  </a:txBody>
                  <a:tcPr marL="0" marR="0" marT="0" marB="0" anchor="ctr"/>
                </a:tc>
                <a:tc>
                  <a:txBody>
                    <a:bodyPr/>
                    <a:lstStyle/>
                    <a:p>
                      <a:pPr algn="ctr"/>
                      <a:r>
                        <a:rPr lang="zh-TW" altLang="en-US" sz="2000" b="1" dirty="0">
                          <a:latin typeface="標楷體" panose="03000509000000000000" pitchFamily="65" charset="-120"/>
                          <a:ea typeface="標楷體" panose="03000509000000000000" pitchFamily="65" charset="-120"/>
                        </a:rPr>
                        <a:t>組員</a:t>
                      </a:r>
                    </a:p>
                  </a:txBody>
                  <a:tcPr/>
                </a:tc>
                <a:tc>
                  <a:txBody>
                    <a:bodyPr/>
                    <a:lstStyle/>
                    <a:p>
                      <a:r>
                        <a:rPr lang="zh-TW" altLang="en-US" sz="2000" b="1" dirty="0">
                          <a:latin typeface="標楷體" panose="03000509000000000000" pitchFamily="65" charset="-120"/>
                          <a:ea typeface="標楷體" panose="03000509000000000000" pitchFamily="65" charset="-120"/>
                        </a:rPr>
                        <a:t>篩選內容、分配表格製作、最後檢查</a:t>
                      </a:r>
                    </a:p>
                  </a:txBody>
                  <a:tcPr/>
                </a:tc>
                <a:extLst>
                  <a:ext uri="{0D108BD9-81ED-4DB2-BD59-A6C34878D82A}">
                    <a16:rowId xmlns:a16="http://schemas.microsoft.com/office/drawing/2014/main" xmlns="" val="3718225927"/>
                  </a:ext>
                </a:extLst>
              </a:tr>
            </a:tbl>
          </a:graphicData>
        </a:graphic>
      </p:graphicFrame>
      <p:sp>
        <p:nvSpPr>
          <p:cNvPr id="4" name="矩形 3"/>
          <p:cNvSpPr/>
          <p:nvPr/>
        </p:nvSpPr>
        <p:spPr>
          <a:xfrm>
            <a:off x="3734616" y="1205145"/>
            <a:ext cx="4722768"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組員</a:t>
            </a:r>
            <a:r>
              <a:rPr lang="en-US" altLang="zh-TW"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工作</a:t>
            </a: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分配</a:t>
            </a:r>
          </a:p>
        </p:txBody>
      </p:sp>
    </p:spTree>
    <p:extLst>
      <p:ext uri="{BB962C8B-B14F-4D97-AF65-F5344CB8AC3E}">
        <p14:creationId xmlns:p14="http://schemas.microsoft.com/office/powerpoint/2010/main" val="2516414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6" presetClass="entr" presetSubtype="37"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ea"/>
                <a:ea typeface="+mn-ea"/>
              </a:rPr>
              <a:t>謝謝大家</a:t>
            </a:r>
            <a:endParaRPr lang="zh-TW" altLang="en-US" sz="5400" dirty="0">
              <a:latin typeface="+mn-ea"/>
              <a:ea typeface="+mn-ea"/>
            </a:endParaRPr>
          </a:p>
        </p:txBody>
      </p:sp>
      <p:pic>
        <p:nvPicPr>
          <p:cNvPr id="5" name="內容版面配置區 4" descr="黑面琵鷺"/>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7298" y="2285999"/>
            <a:ext cx="7849457" cy="3805278"/>
          </a:xfrm>
        </p:spPr>
      </p:pic>
    </p:spTree>
    <p:extLst>
      <p:ext uri="{BB962C8B-B14F-4D97-AF65-F5344CB8AC3E}">
        <p14:creationId xmlns:p14="http://schemas.microsoft.com/office/powerpoint/2010/main" val="9183884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32" presetClass="emph" presetSubtype="0" fill="hold" grpId="1" nodeType="afterEffect">
                                  <p:stCondLst>
                                    <p:cond delay="25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500"/>
                            </p:stCondLst>
                            <p:childTnLst>
                              <p:par>
                                <p:cTn id="18" presetID="21"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94449" y="2556932"/>
            <a:ext cx="3861061" cy="3318936"/>
          </a:xfrm>
        </p:spPr>
        <p:txBody>
          <a:bodyPr>
            <a:normAutofit/>
          </a:bodyPr>
          <a:lstStyle/>
          <a:p>
            <a:pPr>
              <a:buFont typeface="Wingdings" panose="05000000000000000000" pitchFamily="2" charset="2"/>
              <a:buChar char="l"/>
            </a:pPr>
            <a:r>
              <a:rPr lang="en-US" altLang="zh-TW" sz="2800" b="1" dirty="0"/>
              <a:t>1.</a:t>
            </a:r>
            <a:r>
              <a:rPr lang="zh-TW" altLang="en-US" sz="2800" b="1" dirty="0"/>
              <a:t> 前言</a:t>
            </a:r>
            <a:endParaRPr lang="en-US" altLang="zh-TW" sz="2800" b="1" dirty="0"/>
          </a:p>
          <a:p>
            <a:pPr>
              <a:buFont typeface="Wingdings" panose="05000000000000000000" pitchFamily="2" charset="2"/>
              <a:buChar char="l"/>
            </a:pPr>
            <a:r>
              <a:rPr lang="en-US" altLang="zh-TW" sz="2800" b="1" dirty="0"/>
              <a:t>2.</a:t>
            </a:r>
            <a:r>
              <a:rPr lang="zh-TW" altLang="en-US" sz="2800" b="1" dirty="0"/>
              <a:t> 人物介紹</a:t>
            </a:r>
            <a:endParaRPr lang="en-US" altLang="zh-TW" sz="2800" b="1" dirty="0"/>
          </a:p>
          <a:p>
            <a:pPr>
              <a:buFont typeface="Wingdings" panose="05000000000000000000" pitchFamily="2" charset="2"/>
              <a:buChar char="l"/>
            </a:pPr>
            <a:r>
              <a:rPr lang="en-US" altLang="zh-TW" sz="2800" b="1" dirty="0"/>
              <a:t>3. </a:t>
            </a:r>
            <a:r>
              <a:rPr lang="zh-TW" altLang="en-US" sz="2800" b="1" dirty="0"/>
              <a:t>作品特色</a:t>
            </a:r>
            <a:endParaRPr lang="en-US" altLang="zh-TW" sz="2800" b="1" dirty="0"/>
          </a:p>
          <a:p>
            <a:pPr>
              <a:buFont typeface="Wingdings" panose="05000000000000000000" pitchFamily="2" charset="2"/>
              <a:buChar char="l"/>
            </a:pPr>
            <a:r>
              <a:rPr lang="en-US" altLang="zh-TW" sz="2800" b="1" dirty="0"/>
              <a:t>4.</a:t>
            </a:r>
            <a:r>
              <a:rPr lang="zh-TW" altLang="en-US" sz="2800" b="1" dirty="0"/>
              <a:t>代表作品</a:t>
            </a:r>
            <a:endParaRPr lang="en-US" altLang="zh-TW" sz="2800" b="1" dirty="0"/>
          </a:p>
          <a:p>
            <a:pPr>
              <a:buFont typeface="Wingdings" panose="05000000000000000000" pitchFamily="2" charset="2"/>
              <a:buChar char="l"/>
            </a:pPr>
            <a:r>
              <a:rPr lang="en-US" altLang="zh-TW" sz="2800" b="1" dirty="0"/>
              <a:t>5.</a:t>
            </a:r>
            <a:r>
              <a:rPr lang="zh-TW" altLang="en-US" sz="2800" b="1" dirty="0"/>
              <a:t>講述大意</a:t>
            </a:r>
            <a:endParaRPr lang="en-US" altLang="zh-TW" sz="2800" b="1" dirty="0"/>
          </a:p>
          <a:p>
            <a:pPr>
              <a:buFont typeface="Wingdings" panose="05000000000000000000" pitchFamily="2" charset="2"/>
              <a:buChar char="l"/>
            </a:pPr>
            <a:endParaRPr lang="en-US" altLang="zh-TW" sz="2800" b="1" dirty="0"/>
          </a:p>
        </p:txBody>
      </p:sp>
      <p:sp>
        <p:nvSpPr>
          <p:cNvPr id="4" name="矩形 3"/>
          <p:cNvSpPr/>
          <p:nvPr/>
        </p:nvSpPr>
        <p:spPr>
          <a:xfrm>
            <a:off x="5255510" y="1082876"/>
            <a:ext cx="1569660" cy="923330"/>
          </a:xfrm>
          <a:prstGeom prst="rect">
            <a:avLst/>
          </a:prstGeom>
          <a:noFill/>
        </p:spPr>
        <p:txBody>
          <a:bodyPr wrap="none" lIns="91440" tIns="45720" rIns="91440" bIns="45720">
            <a:spAutoFit/>
          </a:bodyPr>
          <a:lstStyle/>
          <a:p>
            <a:pPr algn="ctr"/>
            <a:r>
              <a:rPr lang="zh-TW"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目錄</a:t>
            </a:r>
          </a:p>
        </p:txBody>
      </p:sp>
      <p:sp>
        <p:nvSpPr>
          <p:cNvPr id="5" name="內容版面配置區 2"/>
          <p:cNvSpPr txBox="1">
            <a:spLocks/>
          </p:cNvSpPr>
          <p:nvPr/>
        </p:nvSpPr>
        <p:spPr>
          <a:xfrm>
            <a:off x="6825170" y="2556932"/>
            <a:ext cx="3861061"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anose="05000000000000000000" pitchFamily="2" charset="2"/>
              <a:buChar char="l"/>
            </a:pPr>
            <a:r>
              <a:rPr lang="en-US" altLang="zh-TW" sz="2800" b="1" dirty="0"/>
              <a:t>6.</a:t>
            </a:r>
            <a:r>
              <a:rPr lang="zh-TW" altLang="en-US" sz="2800" b="1" dirty="0"/>
              <a:t>文章結構</a:t>
            </a:r>
            <a:endParaRPr lang="en-US" altLang="zh-TW" sz="2800" b="1" dirty="0"/>
          </a:p>
          <a:p>
            <a:pPr>
              <a:buFont typeface="Wingdings" panose="05000000000000000000" pitchFamily="2" charset="2"/>
              <a:buChar char="l"/>
            </a:pPr>
            <a:r>
              <a:rPr lang="en-US" altLang="zh-TW" sz="2800" b="1" dirty="0"/>
              <a:t>7.</a:t>
            </a:r>
            <a:r>
              <a:rPr lang="zh-TW" altLang="en-US" sz="2800" b="1" dirty="0"/>
              <a:t>心得</a:t>
            </a:r>
            <a:endParaRPr lang="en-US" altLang="zh-TW" sz="2800" b="1" dirty="0"/>
          </a:p>
          <a:p>
            <a:pPr>
              <a:buFont typeface="Wingdings" panose="05000000000000000000" pitchFamily="2" charset="2"/>
              <a:buChar char="l"/>
            </a:pPr>
            <a:r>
              <a:rPr lang="en-US" altLang="zh-TW" sz="2800" b="1" dirty="0"/>
              <a:t>8.</a:t>
            </a:r>
            <a:r>
              <a:rPr lang="zh-TW" altLang="en-US" sz="2800" b="1" dirty="0"/>
              <a:t>參考資料</a:t>
            </a:r>
            <a:endParaRPr lang="en-US" altLang="zh-TW" sz="2800" b="1" dirty="0"/>
          </a:p>
          <a:p>
            <a:pPr>
              <a:buFont typeface="Wingdings" panose="05000000000000000000" pitchFamily="2" charset="2"/>
              <a:buChar char="l"/>
            </a:pPr>
            <a:r>
              <a:rPr lang="en-US" altLang="zh-TW" sz="2800" b="1" dirty="0"/>
              <a:t>9.</a:t>
            </a:r>
            <a:r>
              <a:rPr lang="zh-TW" altLang="en-US" sz="2800" b="1" dirty="0"/>
              <a:t>組員</a:t>
            </a:r>
            <a:r>
              <a:rPr lang="en-US" altLang="zh-TW" sz="2800" b="1" dirty="0"/>
              <a:t>/</a:t>
            </a:r>
            <a:r>
              <a:rPr lang="zh-TW" altLang="en-US" sz="2800" b="1" dirty="0"/>
              <a:t>工作分配</a:t>
            </a:r>
            <a:endParaRPr lang="en-US" altLang="zh-TW" sz="2800" b="1" dirty="0"/>
          </a:p>
          <a:p>
            <a:pPr>
              <a:buFont typeface="Wingdings" panose="05000000000000000000" pitchFamily="2" charset="2"/>
              <a:buChar char="l"/>
            </a:pPr>
            <a:r>
              <a:rPr lang="zh-TW" altLang="en-US" sz="2800" b="1" dirty="0"/>
              <a:t> </a:t>
            </a:r>
            <a:r>
              <a:rPr lang="en-US" altLang="zh-TW" sz="2800" b="1" dirty="0"/>
              <a:t>10.</a:t>
            </a:r>
            <a:r>
              <a:rPr lang="zh-TW" altLang="en-US" sz="2800" b="1" dirty="0"/>
              <a:t>謝謝大家</a:t>
            </a:r>
            <a:endParaRPr lang="en-US" altLang="zh-TW" sz="2800" b="1" dirty="0"/>
          </a:p>
        </p:txBody>
      </p:sp>
    </p:spTree>
    <p:extLst>
      <p:ext uri="{BB962C8B-B14F-4D97-AF65-F5344CB8AC3E}">
        <p14:creationId xmlns:p14="http://schemas.microsoft.com/office/powerpoint/2010/main" val="1370219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pPr marL="0" indent="0">
              <a:buNone/>
            </a:pPr>
            <a:r>
              <a:rPr lang="zh-TW" altLang="en-US" sz="3600" b="1" dirty="0">
                <a:latin typeface="標楷體" panose="03000509000000000000" pitchFamily="65" charset="-120"/>
                <a:ea typeface="標楷體" panose="03000509000000000000" pitchFamily="65" charset="-120"/>
              </a:rPr>
              <a:t>擁有詩人、散文家、小說家、自然觀察 家、臺灣史旅行研究者等多重身份，從年輕 時就關注鳥類生態，因而被賦予「鳥人」稱 號，三十年來持續一步一腳印親近這片土地 的一草一木，透過繪畫、攝影、多樣的書寫 形式出版過數十冊自然文學作品。</a:t>
            </a:r>
          </a:p>
        </p:txBody>
      </p:sp>
      <p:sp>
        <p:nvSpPr>
          <p:cNvPr id="4" name="矩形 3"/>
          <p:cNvSpPr/>
          <p:nvPr/>
        </p:nvSpPr>
        <p:spPr>
          <a:xfrm>
            <a:off x="5311169" y="1090408"/>
            <a:ext cx="1569660"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前言</a:t>
            </a:r>
          </a:p>
        </p:txBody>
      </p:sp>
    </p:spTree>
    <p:extLst>
      <p:ext uri="{BB962C8B-B14F-4D97-AF65-F5344CB8AC3E}">
        <p14:creationId xmlns:p14="http://schemas.microsoft.com/office/powerpoint/2010/main" val="4228275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useBgFill="1">
          <p:nvSpPr>
            <p:cNvPr id="7" name="Rectangle 6"/>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extLst>
                <p:ext uri="{386F3935-93C4-4BCD-93E2-E3B085C9AB24}">
                  <p16:designElem xmlns:p16="http://schemas.microsoft.com/office/powerpoint/2015/main" xmlns="" val="1"/>
                </p:ext>
              </p:extLst>
            </p:nvPr>
          </p:nvGrpSpPr>
          <p:grpSpPr>
            <a:xfrm>
              <a:off x="0" y="0"/>
              <a:ext cx="12188825" cy="6856215"/>
              <a:chOff x="0" y="0"/>
              <a:chExt cx="12188825" cy="6856215"/>
            </a:xfrm>
          </p:grpSpPr>
          <p:pic>
            <p:nvPicPr>
              <p:cNvPr id="9" name="Picture 8"/>
              <p:cNvPicPr>
                <a:picLocks noChangeAspect="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p:cNvPicPr>
                <a:picLocks noChangeAspect="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2" name="Picture 11"/>
              <p:cNvPicPr>
                <a:picLocks noChangeAspect="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18244" r="25243" b="-1"/>
          <a:stretch/>
        </p:blipFill>
        <p:spPr>
          <a:xfrm>
            <a:off x="1412683" y="1410208"/>
            <a:ext cx="3876801" cy="3858780"/>
          </a:xfrm>
          <a:prstGeom prst="rect">
            <a:avLst/>
          </a:prstGeom>
        </p:spPr>
      </p:pic>
      <p:sp>
        <p:nvSpPr>
          <p:cNvPr id="3" name="內容版面配置區 2"/>
          <p:cNvSpPr>
            <a:spLocks noGrp="1"/>
          </p:cNvSpPr>
          <p:nvPr>
            <p:ph idx="1"/>
          </p:nvPr>
        </p:nvSpPr>
        <p:spPr>
          <a:xfrm>
            <a:off x="6094412" y="2398853"/>
            <a:ext cx="4802184" cy="3477015"/>
          </a:xfrm>
        </p:spPr>
        <p:txBody>
          <a:bodyPr>
            <a:normAutofit/>
          </a:bodyPr>
          <a:lstStyle/>
          <a:p>
            <a:pPr marL="0" indent="0">
              <a:lnSpc>
                <a:spcPct val="80000"/>
              </a:lnSpc>
              <a:buNone/>
            </a:pPr>
            <a:r>
              <a:rPr lang="zh-TW" altLang="en-US" sz="2200" b="1" dirty="0">
                <a:latin typeface="標楷體" panose="03000509000000000000" pitchFamily="65" charset="-120"/>
                <a:ea typeface="標楷體" panose="03000509000000000000" pitchFamily="65" charset="-120"/>
              </a:rPr>
              <a:t>繼續進行淡水河口鳥類觀察 而完成</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旅鳥的驛站</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一書。</a:t>
            </a:r>
            <a:r>
              <a:rPr lang="en-US" altLang="zh-TW" sz="2200" b="1" dirty="0">
                <a:latin typeface="標楷體" panose="03000509000000000000" pitchFamily="65" charset="-120"/>
                <a:ea typeface="標楷體" panose="03000509000000000000" pitchFamily="65" charset="-120"/>
              </a:rPr>
              <a:t>1984</a:t>
            </a:r>
            <a:r>
              <a:rPr lang="zh-TW" altLang="en-US" sz="2200" b="1" dirty="0">
                <a:latin typeface="標楷體" panose="03000509000000000000" pitchFamily="65" charset="-120"/>
                <a:ea typeface="標楷體" panose="03000509000000000000" pitchFamily="65" charset="-120"/>
              </a:rPr>
              <a:t>年，接手 中副編輯前後這段時間，連續發表詩集</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松鼠班比曹</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漂鳥的故鄉</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在測天島</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，並且獲得中國時報新詩推薦獎、臺灣 現代詩獎、中外文學獎、笠詩社新人獎等多 項肯定。同時，</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隨鳥走天涯</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消失的亞熱帶</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荒野之心</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等散文集相繼問 世，劉克襄以賞鳥為起點的自然寫作。</a:t>
            </a:r>
          </a:p>
        </p:txBody>
      </p:sp>
      <p:sp>
        <p:nvSpPr>
          <p:cNvPr id="15" name="矩形 14"/>
          <p:cNvSpPr/>
          <p:nvPr/>
        </p:nvSpPr>
        <p:spPr>
          <a:xfrm>
            <a:off x="7563416" y="1170723"/>
            <a:ext cx="2441695"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前言</a:t>
            </a:r>
            <a:r>
              <a:rPr lang="en-US" altLang="zh-TW"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續</a:t>
            </a:r>
            <a:endPar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8408318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par>
                          <p:cTn id="8" fill="hold">
                            <p:stCondLst>
                              <p:cond delay="1750"/>
                            </p:stCondLst>
                            <p:childTnLst>
                              <p:par>
                                <p:cTn id="9" presetID="2" presetClass="entr" presetSubtype="8" fill="hold" nodeType="afterEffect">
                                  <p:stCondLst>
                                    <p:cond delay="25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10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42" presetClass="entr" presetSubtype="0" fill="hold" nodeType="afterEffect">
                                  <p:stCondLst>
                                    <p:cond delay="25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pPr marL="0" indent="0">
              <a:buNone/>
            </a:pPr>
            <a:r>
              <a:rPr lang="zh-TW" altLang="en-US" sz="2800" b="1" dirty="0">
                <a:latin typeface="標楷體" panose="03000509000000000000" pitchFamily="65" charset="-120"/>
                <a:ea typeface="標楷體" panose="03000509000000000000" pitchFamily="65" charset="-120"/>
              </a:rPr>
              <a:t>＊生平要略－</a:t>
            </a:r>
            <a:br>
              <a:rPr lang="zh-TW" altLang="en-US" sz="2800" b="1" dirty="0">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　 劉克襄出生於</a:t>
            </a:r>
            <a:r>
              <a:rPr lang="en-US" altLang="zh-TW" sz="2800" b="1" dirty="0">
                <a:latin typeface="標楷體" panose="03000509000000000000" pitchFamily="65" charset="-120"/>
                <a:ea typeface="標楷體" panose="03000509000000000000" pitchFamily="65" charset="-120"/>
              </a:rPr>
              <a:t>1957</a:t>
            </a:r>
            <a:r>
              <a:rPr lang="zh-TW" altLang="en-US" sz="2800" b="1" dirty="0">
                <a:latin typeface="標楷體" panose="03000509000000000000" pitchFamily="65" charset="-120"/>
                <a:ea typeface="標楷體" panose="03000509000000000000" pitchFamily="65" charset="-120"/>
              </a:rPr>
              <a:t>年，本名劉資愧，也用李鹽冰這個名字寫作，他是台中縣烏日鄉人，中國文化大學新聞系畢業，畢業後一直在報社工作，現任中國時報人間副刊副主任。 </a:t>
            </a:r>
            <a:br>
              <a:rPr lang="zh-TW" altLang="en-US" sz="2800" b="1" dirty="0">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　　長年從事文學創作、自然觀察、古道探勘、臺灣歷史鑽研和旅行。是詩人、散文家、小說家，也是自然觀察者、臺灣史旅行研究者，他關心臺灣歷史的發展，並透過旅行的方式來觀察這。</a:t>
            </a:r>
            <a:endParaRPr lang="zh-TW" altLang="en-US" sz="2800" b="1" dirty="0"/>
          </a:p>
        </p:txBody>
      </p:sp>
      <p:sp>
        <p:nvSpPr>
          <p:cNvPr id="4" name="矩形 3"/>
          <p:cNvSpPr/>
          <p:nvPr/>
        </p:nvSpPr>
        <p:spPr>
          <a:xfrm>
            <a:off x="4884710" y="1042283"/>
            <a:ext cx="2262158" cy="923330"/>
          </a:xfrm>
          <a:prstGeom prst="rect">
            <a:avLst/>
          </a:prstGeom>
          <a:noFill/>
        </p:spPr>
        <p:txBody>
          <a:bodyPr wrap="non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標楷體" panose="03000509000000000000" pitchFamily="65" charset="-120"/>
                <a:ea typeface="標楷體" panose="03000509000000000000" pitchFamily="65" charset="-120"/>
              </a:rPr>
              <a:t>劉克襄</a:t>
            </a:r>
            <a:endPar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圖片 5"/>
          <p:cNvPicPr>
            <a:picLocks/>
          </p:cNvPicPr>
          <p:nvPr/>
        </p:nvPicPr>
        <p:blipFill>
          <a:blip r:embed="rId2">
            <a:extLst>
              <a:ext uri="{28A0092B-C50C-407E-A947-70E740481C1C}">
                <a14:useLocalDpi xmlns:a14="http://schemas.microsoft.com/office/drawing/2010/main" val="0"/>
              </a:ext>
            </a:extLst>
          </a:blip>
          <a:stretch>
            <a:fillRect/>
          </a:stretch>
        </p:blipFill>
        <p:spPr>
          <a:xfrm>
            <a:off x="3214664" y="610602"/>
            <a:ext cx="1564725" cy="1786691"/>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868" y="610602"/>
            <a:ext cx="3629218" cy="1786691"/>
          </a:xfrm>
          <a:prstGeom prst="rect">
            <a:avLst/>
          </a:prstGeom>
        </p:spPr>
      </p:pic>
    </p:spTree>
    <p:extLst>
      <p:ext uri="{BB962C8B-B14F-4D97-AF65-F5344CB8AC3E}">
        <p14:creationId xmlns:p14="http://schemas.microsoft.com/office/powerpoint/2010/main" val="3319736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7" presetClass="entr" presetSubtype="0" fill="hold" nodeType="after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1" presetClass="entr" presetSubtype="1" fill="hold" nodeType="afterEffect">
                                  <p:stCondLst>
                                    <p:cond delay="25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heel(1)">
                                      <p:cBhvr>
                                        <p:cTn id="20" dur="1500"/>
                                        <p:tgtEl>
                                          <p:spTgt spid="4">
                                            <p:txEl>
                                              <p:pRg st="0" end="0"/>
                                            </p:txEl>
                                          </p:spTgt>
                                        </p:tgtEl>
                                      </p:cBhvr>
                                    </p:animEffect>
                                  </p:childTnLst>
                                </p:cTn>
                              </p:par>
                            </p:childTnLst>
                          </p:cTn>
                        </p:par>
                        <p:par>
                          <p:cTn id="21" fill="hold">
                            <p:stCondLst>
                              <p:cond delay="4000"/>
                            </p:stCondLst>
                            <p:childTnLst>
                              <p:par>
                                <p:cTn id="22" presetID="32" presetClass="emph" presetSubtype="0" fill="hold" nodeType="afterEffect">
                                  <p:stCondLst>
                                    <p:cond delay="0"/>
                                  </p:stCondLst>
                                  <p:childTnLst>
                                    <p:animRot by="120000">
                                      <p:cBhvr>
                                        <p:cTn id="23" dur="100" fill="hold">
                                          <p:stCondLst>
                                            <p:cond delay="0"/>
                                          </p:stCondLst>
                                        </p:cTn>
                                        <p:tgtEl>
                                          <p:spTgt spid="4">
                                            <p:txEl>
                                              <p:pRg st="0" end="0"/>
                                            </p:txEl>
                                          </p:spTgt>
                                        </p:tgtEl>
                                        <p:attrNameLst>
                                          <p:attrName>r</p:attrName>
                                        </p:attrNameLst>
                                      </p:cBhvr>
                                    </p:animRot>
                                    <p:animRot by="-240000">
                                      <p:cBhvr>
                                        <p:cTn id="24" dur="200" fill="hold">
                                          <p:stCondLst>
                                            <p:cond delay="200"/>
                                          </p:stCondLst>
                                        </p:cTn>
                                        <p:tgtEl>
                                          <p:spTgt spid="4">
                                            <p:txEl>
                                              <p:pRg st="0" end="0"/>
                                            </p:txEl>
                                          </p:spTgt>
                                        </p:tgtEl>
                                        <p:attrNameLst>
                                          <p:attrName>r</p:attrName>
                                        </p:attrNameLst>
                                      </p:cBhvr>
                                    </p:animRot>
                                    <p:animRot by="240000">
                                      <p:cBhvr>
                                        <p:cTn id="25" dur="200" fill="hold">
                                          <p:stCondLst>
                                            <p:cond delay="400"/>
                                          </p:stCondLst>
                                        </p:cTn>
                                        <p:tgtEl>
                                          <p:spTgt spid="4">
                                            <p:txEl>
                                              <p:pRg st="0" end="0"/>
                                            </p:txEl>
                                          </p:spTgt>
                                        </p:tgtEl>
                                        <p:attrNameLst>
                                          <p:attrName>r</p:attrName>
                                        </p:attrNameLst>
                                      </p:cBhvr>
                                    </p:animRot>
                                    <p:animRot by="-240000">
                                      <p:cBhvr>
                                        <p:cTn id="26" dur="200" fill="hold">
                                          <p:stCondLst>
                                            <p:cond delay="600"/>
                                          </p:stCondLst>
                                        </p:cTn>
                                        <p:tgtEl>
                                          <p:spTgt spid="4">
                                            <p:txEl>
                                              <p:pRg st="0" end="0"/>
                                            </p:txEl>
                                          </p:spTgt>
                                        </p:tgtEl>
                                        <p:attrNameLst>
                                          <p:attrName>r</p:attrName>
                                        </p:attrNameLst>
                                      </p:cBhvr>
                                    </p:animRot>
                                    <p:animRot by="120000">
                                      <p:cBhvr>
                                        <p:cTn id="27" dur="200" fill="hold">
                                          <p:stCondLst>
                                            <p:cond delay="800"/>
                                          </p:stCondLst>
                                        </p:cTn>
                                        <p:tgtEl>
                                          <p:spTgt spid="4">
                                            <p:txEl>
                                              <p:pRg st="0" end="0"/>
                                            </p:txEl>
                                          </p:spTgt>
                                        </p:tgtEl>
                                        <p:attrNameLst>
                                          <p:attrName>r</p:attrName>
                                        </p:attrNameLst>
                                      </p:cBhvr>
                                    </p:animRot>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01271" y="1075764"/>
            <a:ext cx="9973234" cy="4585447"/>
          </a:xfrm>
        </p:spPr>
        <p:txBody>
          <a:bodyPr>
            <a:normAutofit/>
          </a:bodyPr>
          <a:lstStyle/>
          <a:p>
            <a:pPr marL="0" indent="0">
              <a:buNone/>
            </a:pPr>
            <a:r>
              <a:rPr lang="zh-TW" altLang="en-US" sz="2800" b="1" dirty="0">
                <a:latin typeface="標楷體" panose="03000509000000000000" pitchFamily="65" charset="-120"/>
                <a:ea typeface="標楷體" panose="03000509000000000000" pitchFamily="65" charset="-120"/>
              </a:rPr>
              <a:t>＊自然觀察者－</a:t>
            </a:r>
            <a:br>
              <a:rPr lang="zh-TW" altLang="en-US" sz="2800" b="1" dirty="0">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　　 劉克襄年輕時候，就以鳥類生態作為散文題材，開啟了臺灣自然寫作的風氣，由於他對鳥類觀察入微，書寫細膩，還被戲稱為「鳥作家」。從鳥類生態作為出發點，劉克襄把散文的寫作題材擴充到其他自然領域。在多年的散文創作過程裡，他不斷嘗試各種自然寫作文體和題材的試驗，大到地理文史的論述，小至昆蟲花草的研究，他都曾經用心著墨。近年來，他的散文創作主題以生態旅遊，古道探查和社區營造為主</a:t>
            </a:r>
            <a:r>
              <a:rPr lang="zh-TW" altLang="en-US" dirty="0"/>
              <a:t>。</a:t>
            </a:r>
          </a:p>
        </p:txBody>
      </p:sp>
    </p:spTree>
    <p:extLst>
      <p:ext uri="{BB962C8B-B14F-4D97-AF65-F5344CB8AC3E}">
        <p14:creationId xmlns:p14="http://schemas.microsoft.com/office/powerpoint/2010/main" val="20746271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idx="1"/>
          </p:nvPr>
        </p:nvSpPr>
        <p:spPr>
          <a:xfrm>
            <a:off x="1335742" y="658906"/>
            <a:ext cx="9300882" cy="5243327"/>
          </a:xfrm>
        </p:spPr>
        <p:txBody>
          <a:bodyPr>
            <a:normAutofit/>
          </a:bodyPr>
          <a:lstStyle/>
          <a:p>
            <a:pPr marL="0" indent="0">
              <a:buNone/>
            </a:pPr>
            <a:r>
              <a:rPr lang="zh-TW" altLang="en-US" sz="2800" b="1" dirty="0">
                <a:latin typeface="標楷體" panose="03000509000000000000" pitchFamily="65" charset="-120"/>
                <a:ea typeface="標楷體" panose="03000509000000000000" pitchFamily="65" charset="-120"/>
              </a:rPr>
              <a:t>＊關於「自然」的定義－</a:t>
            </a:r>
            <a:br>
              <a:rPr lang="zh-TW" altLang="en-US" sz="2800" b="1" dirty="0">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　　　 對於「自然」，劉克襄的看法頗為獨特。在一般人的觀念裡，都把自然定義為那是離開城市的一個地方，換句話說：一定要到海邊、到山上這樣的一個環境裡面，才能夠享受自然，可是劉克襄了解他不可能離開這個都市，到鄉下地方或高山深處生活，然後就一直居住在那裡。所以，劉克襄認為，對他而言，自然應該就在城市裡面，也就是說，在城市裡面，打開窗子，你所要面對的那個就是自然。這樣推廣開來說：在辦公室裡養一盆盆栽、一缸金魚或是在家裡養一隻寵物，基本上都是自然的一部分。用這樣的方式去定義自然，一下子自然的範圍就更寬廣了。</a:t>
            </a:r>
          </a:p>
        </p:txBody>
      </p:sp>
    </p:spTree>
    <p:extLst>
      <p:ext uri="{BB962C8B-B14F-4D97-AF65-F5344CB8AC3E}">
        <p14:creationId xmlns:p14="http://schemas.microsoft.com/office/powerpoint/2010/main" val="33477051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63760" y="675184"/>
            <a:ext cx="10255624" cy="5459505"/>
          </a:xfrm>
        </p:spPr>
        <p:txBody>
          <a:bodyPr>
            <a:noAutofit/>
          </a:bodyPr>
          <a:lstStyle/>
          <a:p>
            <a:pPr marL="0" indent="0">
              <a:buNone/>
            </a:pPr>
            <a:r>
              <a:rPr lang="zh-TW" altLang="en-US" sz="2800" b="1" dirty="0">
                <a:latin typeface="標楷體" panose="03000509000000000000" pitchFamily="65" charset="-120"/>
                <a:ea typeface="標楷體" panose="03000509000000000000" pitchFamily="65" charset="-120"/>
              </a:rPr>
              <a:t>＊開拓文學新領域－自然生態文學</a:t>
            </a:r>
            <a:br>
              <a:rPr lang="zh-TW" altLang="en-US" sz="2800" b="1" dirty="0">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　年輕時，以鳥類為書寫對象後，迄今二十多年，創作的類別和範圍幾乎不曾離開山川地理和自然風物的題材。由於接觸對象多半是野外的蟲魚草木，以及生態踏查人物，自己也養成了到處旅行，不斷地觀察紀錄的寫作習慣。自己在臺灣這塊土地的見聞，彷彿也多涉獵了一些過去文學所無法提供的養分。</a:t>
            </a:r>
          </a:p>
          <a:p>
            <a:pPr marL="0" indent="0">
              <a:buNone/>
            </a:pPr>
            <a:r>
              <a:rPr lang="zh-TW" altLang="en-US" sz="2800" b="1" dirty="0">
                <a:latin typeface="標楷體" panose="03000509000000000000" pitchFamily="65" charset="-120"/>
                <a:ea typeface="標楷體" panose="03000509000000000000" pitchFamily="65" charset="-120"/>
              </a:rPr>
              <a:t>＊人和土地的關懷－</a:t>
            </a:r>
            <a:br>
              <a:rPr lang="zh-TW" altLang="en-US" sz="2800" b="1" dirty="0">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　年紀愈長，生活的價值和思想的準則，也依著土地倫理和人群之間關係的變遷。創作更進行了幾番劇烈地調整。雖然自己的創作常被視為知性散文。那詩之情懷，從不曾在我的自然觀察裡脫隊。在散文敘述裡，扮演著調和的溶劑。</a:t>
            </a:r>
          </a:p>
        </p:txBody>
      </p:sp>
    </p:spTree>
    <p:extLst>
      <p:ext uri="{BB962C8B-B14F-4D97-AF65-F5344CB8AC3E}">
        <p14:creationId xmlns:p14="http://schemas.microsoft.com/office/powerpoint/2010/main" val="41988347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有機">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3347</TotalTime>
  <Words>1291</Words>
  <Application>Microsoft Office PowerPoint</Application>
  <PresentationFormat>自訂</PresentationFormat>
  <Paragraphs>104</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有機</vt:lpstr>
      <vt:lpstr>第一組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心得 </vt:lpstr>
      <vt:lpstr>心得</vt:lpstr>
      <vt:lpstr>心得</vt:lpstr>
      <vt:lpstr>PowerPoint 簡報</vt:lpstr>
      <vt:lpstr> 心得 </vt:lpstr>
      <vt:lpstr>PowerPoint 簡報</vt:lpstr>
      <vt:lpstr>PowerPoint 簡報</vt:lpstr>
      <vt:lpstr>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劉克襄</dc:title>
  <dc:creator>adcvx</dc:creator>
  <cp:lastModifiedBy>FENG</cp:lastModifiedBy>
  <cp:revision>43</cp:revision>
  <dcterms:created xsi:type="dcterms:W3CDTF">2016-12-16T06:34:12Z</dcterms:created>
  <dcterms:modified xsi:type="dcterms:W3CDTF">2016-12-22T02:37:37Z</dcterms:modified>
</cp:coreProperties>
</file>